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7" r:id="rId2"/>
    <p:sldId id="259" r:id="rId3"/>
    <p:sldId id="261" r:id="rId4"/>
    <p:sldId id="263" r:id="rId5"/>
    <p:sldId id="264" r:id="rId6"/>
    <p:sldId id="265" r:id="rId7"/>
    <p:sldId id="267" r:id="rId8"/>
    <p:sldId id="268" r:id="rId9"/>
    <p:sldId id="270" r:id="rId10"/>
    <p:sldId id="271" r:id="rId11"/>
    <p:sldId id="272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3" r:id="rId24"/>
    <p:sldId id="294" r:id="rId25"/>
    <p:sldId id="295" r:id="rId26"/>
    <p:sldId id="296" r:id="rId27"/>
    <p:sldId id="297" r:id="rId28"/>
    <p:sldId id="299" r:id="rId29"/>
    <p:sldId id="303" r:id="rId30"/>
    <p:sldId id="304" r:id="rId31"/>
    <p:sldId id="305" r:id="rId32"/>
    <p:sldId id="306" r:id="rId33"/>
    <p:sldId id="311" r:id="rId34"/>
    <p:sldId id="312" r:id="rId35"/>
    <p:sldId id="314" r:id="rId36"/>
    <p:sldId id="316" r:id="rId37"/>
    <p:sldId id="317" r:id="rId38"/>
    <p:sldId id="319" r:id="rId39"/>
    <p:sldId id="323" r:id="rId40"/>
    <p:sldId id="325" r:id="rId41"/>
    <p:sldId id="326" r:id="rId42"/>
    <p:sldId id="327" r:id="rId43"/>
    <p:sldId id="329" r:id="rId44"/>
    <p:sldId id="330" r:id="rId45"/>
    <p:sldId id="333" r:id="rId46"/>
    <p:sldId id="334" r:id="rId4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8112A-0D73-455C-9465-A67016A7A397}" type="datetimeFigureOut">
              <a:rPr lang="it-IT" smtClean="0"/>
              <a:t>16/02/2022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391D8-9548-40B5-BFA2-A27F74519A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0644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23035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9C75-FE31-495F-861B-22C10C3F62DA}" type="datetimeFigureOut">
              <a:rPr lang="it-IT" smtClean="0"/>
              <a:t>16/02/2022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F9D7-2FEA-4DE6-827B-6B59C20A4C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7833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9C75-FE31-495F-861B-22C10C3F62DA}" type="datetimeFigureOut">
              <a:rPr lang="it-IT" smtClean="0"/>
              <a:t>16/02/2022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F9D7-2FEA-4DE6-827B-6B59C20A4C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6241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9C75-FE31-495F-861B-22C10C3F62DA}" type="datetimeFigureOut">
              <a:rPr lang="it-IT" smtClean="0"/>
              <a:t>16/02/2022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F9D7-2FEA-4DE6-827B-6B59C20A4C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6924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9C75-FE31-495F-861B-22C10C3F62DA}" type="datetimeFigureOut">
              <a:rPr lang="it-IT" smtClean="0"/>
              <a:t>16/02/2022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F9D7-2FEA-4DE6-827B-6B59C20A4C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1625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9C75-FE31-495F-861B-22C10C3F62DA}" type="datetimeFigureOut">
              <a:rPr lang="it-IT" smtClean="0"/>
              <a:t>16/02/2022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F9D7-2FEA-4DE6-827B-6B59C20A4C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141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9C75-FE31-495F-861B-22C10C3F62DA}" type="datetimeFigureOut">
              <a:rPr lang="it-IT" smtClean="0"/>
              <a:t>16/02/2022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F9D7-2FEA-4DE6-827B-6B59C20A4C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33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9C75-FE31-495F-861B-22C10C3F62DA}" type="datetimeFigureOut">
              <a:rPr lang="it-IT" smtClean="0"/>
              <a:t>16/02/2022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F9D7-2FEA-4DE6-827B-6B59C20A4C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9644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9C75-FE31-495F-861B-22C10C3F62DA}" type="datetimeFigureOut">
              <a:rPr lang="it-IT" smtClean="0"/>
              <a:t>16/02/2022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F9D7-2FEA-4DE6-827B-6B59C20A4C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6988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9C75-FE31-495F-861B-22C10C3F62DA}" type="datetimeFigureOut">
              <a:rPr lang="it-IT" smtClean="0"/>
              <a:t>16/02/2022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F9D7-2FEA-4DE6-827B-6B59C20A4C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8333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9C75-FE31-495F-861B-22C10C3F62DA}" type="datetimeFigureOut">
              <a:rPr lang="it-IT" smtClean="0"/>
              <a:t>16/02/2022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F9D7-2FEA-4DE6-827B-6B59C20A4C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0635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9C75-FE31-495F-861B-22C10C3F62DA}" type="datetimeFigureOut">
              <a:rPr lang="it-IT" smtClean="0"/>
              <a:t>16/02/2022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F9D7-2FEA-4DE6-827B-6B59C20A4C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678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79C75-FE31-495F-861B-22C10C3F62DA}" type="datetimeFigureOut">
              <a:rPr lang="it-IT" smtClean="0"/>
              <a:t>16/02/2022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8F9D7-2FEA-4DE6-827B-6B59C20A4C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2166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fld id="{BD4B3F17-0AC8-4119-A63A-31A056B5C31C}" type="slidenum">
              <a:rPr lang="it-IT" altLang="it-IT"/>
              <a:pPr/>
              <a:t>1</a:t>
            </a:fld>
            <a:endParaRPr lang="it-IT" altLang="it-IT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it-IT" altLang="it-IT" dirty="0"/>
              <a:t>SISTEMA LINFATICO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  <a:noFill/>
          <a:ln/>
        </p:spPr>
        <p:txBody>
          <a:bodyPr>
            <a:normAutofit fontScale="85000" lnSpcReduction="20000"/>
          </a:bodyPr>
          <a:lstStyle/>
          <a:p>
            <a:r>
              <a:rPr lang="it-IT" altLang="it-IT" dirty="0">
                <a:solidFill>
                  <a:schemeClr val="tx1"/>
                </a:solidFill>
              </a:rPr>
              <a:t>PRANIC </a:t>
            </a:r>
            <a:r>
              <a:rPr lang="it-IT" altLang="it-IT" dirty="0" smtClean="0">
                <a:solidFill>
                  <a:schemeClr val="tx1"/>
                </a:solidFill>
              </a:rPr>
              <a:t>HEALING</a:t>
            </a:r>
            <a:endParaRPr lang="it-IT" altLang="it-IT" dirty="0" smtClean="0">
              <a:solidFill>
                <a:schemeClr val="tx1"/>
              </a:solidFill>
            </a:endParaRPr>
          </a:p>
          <a:p>
            <a:endParaRPr lang="it-IT" altLang="it-IT" dirty="0">
              <a:solidFill>
                <a:schemeClr val="tx1"/>
              </a:solidFill>
            </a:endParaRPr>
          </a:p>
          <a:p>
            <a:pPr algn="r"/>
            <a:endParaRPr lang="it-IT" altLang="it-IT" dirty="0">
              <a:solidFill>
                <a:schemeClr val="tx1"/>
              </a:solidFill>
            </a:endParaRPr>
          </a:p>
          <a:p>
            <a:pPr algn="r"/>
            <a:r>
              <a:rPr lang="it-IT" altLang="it-IT" dirty="0">
                <a:solidFill>
                  <a:schemeClr val="tx1"/>
                </a:solidFill>
              </a:rPr>
              <a:t>DOTT. SIGFRIDO FORCELLINI</a:t>
            </a:r>
          </a:p>
        </p:txBody>
      </p:sp>
    </p:spTree>
    <p:extLst>
      <p:ext uri="{BB962C8B-B14F-4D97-AF65-F5344CB8AC3E}">
        <p14:creationId xmlns:p14="http://schemas.microsoft.com/office/powerpoint/2010/main" val="275451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0D36-BF4B-428C-9CCD-A069A794D710}" type="slidenum">
              <a:rPr lang="it-IT" altLang="it-IT"/>
              <a:pPr/>
              <a:t>10</a:t>
            </a:fld>
            <a:endParaRPr lang="it-IT" altLang="it-IT"/>
          </a:p>
        </p:txBody>
      </p:sp>
      <p:pic>
        <p:nvPicPr>
          <p:cNvPr id="27654" name="Picture 6" descr="DOTTO TORAC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41"/>
          <a:stretch>
            <a:fillRect/>
          </a:stretch>
        </p:blipFill>
        <p:spPr bwMode="auto">
          <a:xfrm>
            <a:off x="4708525" y="0"/>
            <a:ext cx="4435475" cy="599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 descr="DOTTO TORAC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55"/>
          <a:stretch>
            <a:fillRect/>
          </a:stretch>
        </p:blipFill>
        <p:spPr bwMode="auto">
          <a:xfrm>
            <a:off x="4716463" y="0"/>
            <a:ext cx="34972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-15201" y="692696"/>
            <a:ext cx="4968553" cy="50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it-IT" altLang="it-IT" dirty="0" smtClean="0">
                <a:effectLst/>
              </a:rPr>
              <a:t>CATENE </a:t>
            </a:r>
            <a:r>
              <a:rPr lang="it-IT" altLang="it-IT" dirty="0">
                <a:effectLst/>
              </a:rPr>
              <a:t>DI </a:t>
            </a:r>
            <a:r>
              <a:rPr lang="it-IT" altLang="it-IT" dirty="0" smtClean="0">
                <a:effectLst/>
              </a:rPr>
              <a:t>LINFONODI: STAZIONI DI CONTROLLO DELLA LINFA</a:t>
            </a:r>
            <a:endParaRPr lang="it-IT" altLang="it-IT" dirty="0">
              <a:effectLst/>
            </a:endParaRPr>
          </a:p>
          <a:p>
            <a:pPr>
              <a:lnSpc>
                <a:spcPct val="90000"/>
              </a:lnSpc>
            </a:pPr>
            <a:endParaRPr lang="it-IT" altLang="it-IT" dirty="0" smtClean="0">
              <a:effectLst/>
            </a:endParaRPr>
          </a:p>
          <a:p>
            <a:pPr>
              <a:lnSpc>
                <a:spcPct val="90000"/>
              </a:lnSpc>
            </a:pPr>
            <a:r>
              <a:rPr lang="it-IT" altLang="it-IT" dirty="0" smtClean="0">
                <a:effectLst/>
              </a:rPr>
              <a:t>IL </a:t>
            </a:r>
            <a:r>
              <a:rPr lang="it-IT" altLang="it-IT" dirty="0">
                <a:effectLst/>
              </a:rPr>
              <a:t>SISTEMA LINFATICO SI GETTA NELLE VENE SUCCLAVIA DESTRA E SINISTRA</a:t>
            </a:r>
          </a:p>
        </p:txBody>
      </p:sp>
    </p:spTree>
    <p:extLst>
      <p:ext uri="{BB962C8B-B14F-4D97-AF65-F5344CB8AC3E}">
        <p14:creationId xmlns:p14="http://schemas.microsoft.com/office/powerpoint/2010/main" val="216349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6B34-750C-4CB2-9C6D-CF34660ED99C}" type="slidenum">
              <a:rPr lang="it-IT" altLang="it-IT"/>
              <a:pPr/>
              <a:t>11</a:t>
            </a:fld>
            <a:endParaRPr lang="it-IT" altLang="it-IT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47108" name="Picture 4" descr="LINFONO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687705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5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fld id="{DECDEAE2-5EC6-4259-AF17-4C965208D175}" type="slidenum">
              <a:rPr lang="it-IT" altLang="it-IT"/>
              <a:pPr/>
              <a:t>12</a:t>
            </a:fld>
            <a:endParaRPr lang="it-IT" altLang="it-IT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it-IT" altLang="it-IT"/>
              <a:t>SISTEMA IMMUNITARIO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  <a:noFill/>
          <a:ln/>
        </p:spPr>
        <p:txBody>
          <a:bodyPr/>
          <a:lstStyle/>
          <a:p>
            <a:r>
              <a:rPr lang="it-IT" altLang="it-IT" dirty="0" smtClean="0">
                <a:solidFill>
                  <a:schemeClr val="tx1"/>
                </a:solidFill>
              </a:rPr>
              <a:t>PRANIC </a:t>
            </a:r>
            <a:r>
              <a:rPr lang="it-IT" altLang="it-IT" dirty="0" smtClean="0">
                <a:solidFill>
                  <a:schemeClr val="tx1"/>
                </a:solidFill>
              </a:rPr>
              <a:t>HEALING</a:t>
            </a:r>
            <a:endParaRPr lang="it-IT" altLang="it-IT" dirty="0">
              <a:solidFill>
                <a:schemeClr val="tx1"/>
              </a:solidFill>
            </a:endParaRPr>
          </a:p>
          <a:p>
            <a:endParaRPr lang="it-IT" altLang="it-IT" dirty="0">
              <a:solidFill>
                <a:schemeClr val="tx1"/>
              </a:solidFill>
            </a:endParaRPr>
          </a:p>
          <a:p>
            <a:pPr algn="r"/>
            <a:r>
              <a:rPr lang="it-IT" altLang="it-IT" dirty="0">
                <a:solidFill>
                  <a:schemeClr val="tx1"/>
                </a:solidFill>
              </a:rPr>
              <a:t>DOTT. SIGFRIDO FORCELLINI</a:t>
            </a:r>
          </a:p>
        </p:txBody>
      </p:sp>
    </p:spTree>
    <p:extLst>
      <p:ext uri="{BB962C8B-B14F-4D97-AF65-F5344CB8AC3E}">
        <p14:creationId xmlns:p14="http://schemas.microsoft.com/office/powerpoint/2010/main" val="211632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FF08E-80BD-4BFB-998F-B41D2E730129}" type="slidenum">
              <a:rPr lang="it-IT" altLang="it-IT"/>
              <a:pPr/>
              <a:t>13</a:t>
            </a:fld>
            <a:endParaRPr lang="it-IT" altLang="it-IT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it-IT" altLang="it-IT" sz="3600"/>
              <a:t>NEL SANGUE C’E’ UN SACCO DI ROBA…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1748" name="Picture 4" descr="blogger-image-15657953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16038"/>
            <a:ext cx="7010400" cy="554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87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EE94-5F87-4BFD-8540-19C408A333AC}" type="slidenum">
              <a:rPr lang="it-IT" altLang="it-IT"/>
              <a:pPr/>
              <a:t>14</a:t>
            </a:fld>
            <a:endParaRPr lang="it-IT" altLang="it-IT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7892" name="Picture 4" descr="sang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9525"/>
            <a:ext cx="82296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07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F78E-E7E3-41B7-8E95-4374A1E9C173}" type="slidenum">
              <a:rPr lang="it-IT" altLang="it-IT"/>
              <a:pPr/>
              <a:t>15</a:t>
            </a:fld>
            <a:endParaRPr lang="it-IT" altLang="it-IT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sz="4000"/>
              <a:t>EMATOPOIESI:</a:t>
            </a:r>
            <a:br>
              <a:rPr lang="it-IT" altLang="it-IT" sz="4000"/>
            </a:br>
            <a:r>
              <a:rPr lang="it-IT" altLang="it-IT" sz="4000"/>
              <a:t>COME SI FORMA IL SANGUE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04800" y="1828800"/>
            <a:ext cx="9448800" cy="1600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it-IT" altLang="it-IT"/>
              <a:t>	LA CELLULA STAMINALE E’ IL PROGENITORE COMUNE E DÀ VITA NEL MIDOLLO OSSEO A:</a:t>
            </a:r>
          </a:p>
          <a:p>
            <a:pPr>
              <a:buFont typeface="Wingdings" pitchFamily="2" charset="2"/>
              <a:buNone/>
            </a:pPr>
            <a:endParaRPr lang="it-IT" altLang="it-IT"/>
          </a:p>
        </p:txBody>
      </p:sp>
      <p:pic>
        <p:nvPicPr>
          <p:cNvPr id="16389" name="Picture 5" descr="stamina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3200400"/>
            <a:ext cx="5410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5257800" y="2971800"/>
            <a:ext cx="3886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r>
              <a:rPr lang="it-IT" altLang="it-IT" dirty="0">
                <a:effectLst/>
              </a:rPr>
              <a:t>GLOBULI ROSSI</a:t>
            </a:r>
          </a:p>
          <a:p>
            <a:r>
              <a:rPr lang="it-IT" altLang="it-IT" dirty="0">
                <a:effectLst/>
              </a:rPr>
              <a:t>PIASTRINE</a:t>
            </a:r>
          </a:p>
          <a:p>
            <a:r>
              <a:rPr lang="it-IT" altLang="it-IT" dirty="0">
                <a:effectLst/>
              </a:rPr>
              <a:t>GLOBULI BIANCHI (LINFOCITI, MONOCITI, GRANULOCITI)</a:t>
            </a:r>
          </a:p>
          <a:p>
            <a:endParaRPr lang="it-IT" altLang="it-IT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791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CD9D-DA8A-40C4-BEFA-ACE59924C2FE}" type="slidenum">
              <a:rPr lang="it-IT" altLang="it-IT"/>
              <a:pPr/>
              <a:t>16</a:t>
            </a:fld>
            <a:endParaRPr lang="it-IT" altLang="it-IT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-76200"/>
            <a:ext cx="9677400" cy="1447800"/>
          </a:xfrm>
        </p:spPr>
        <p:txBody>
          <a:bodyPr/>
          <a:lstStyle/>
          <a:p>
            <a:r>
              <a:rPr lang="it-IT" altLang="it-IT" sz="3400"/>
              <a:t>…OVVIAMENTE IL TUTTO E’ “PIUTTOSTO” COMPLICATO</a:t>
            </a:r>
          </a:p>
        </p:txBody>
      </p:sp>
      <p:pic>
        <p:nvPicPr>
          <p:cNvPr id="17413" name="Picture 5" descr="cellule-ematic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7138"/>
            <a:ext cx="6432550" cy="563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9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07F4-1B81-4D3C-B687-9BF5DAE61266}" type="slidenum">
              <a:rPr lang="it-IT" altLang="it-IT"/>
              <a:pPr/>
              <a:t>17</a:t>
            </a:fld>
            <a:endParaRPr lang="it-IT" altLang="it-IT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LE DIFESE DELL’ORGANISMO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120000"/>
              </a:lnSpc>
              <a:buFont typeface="Wingdings" pitchFamily="2" charset="2"/>
              <a:buAutoNum type="arabicPeriod"/>
            </a:pPr>
            <a:r>
              <a:rPr lang="it-IT" altLang="it-IT"/>
              <a:t>BARRIERE FISICHE-CHIMICHE</a:t>
            </a:r>
          </a:p>
          <a:p>
            <a:pPr marL="609600" indent="-609600">
              <a:lnSpc>
                <a:spcPct val="120000"/>
              </a:lnSpc>
              <a:buFont typeface="Wingdings" pitchFamily="2" charset="2"/>
              <a:buAutoNum type="arabicPeriod"/>
            </a:pPr>
            <a:r>
              <a:rPr lang="it-IT" altLang="it-IT"/>
              <a:t>LA RISPOSTA INFIAMMATORIA</a:t>
            </a:r>
          </a:p>
          <a:p>
            <a:pPr marL="609600" indent="-609600">
              <a:lnSpc>
                <a:spcPct val="120000"/>
              </a:lnSpc>
              <a:buFont typeface="Wingdings" pitchFamily="2" charset="2"/>
              <a:buAutoNum type="arabicPeriod"/>
            </a:pPr>
            <a:r>
              <a:rPr lang="it-IT" altLang="it-IT"/>
              <a:t>LA RISPOSTA IMMUNITARIA SPECIFICA</a:t>
            </a:r>
          </a:p>
        </p:txBody>
      </p:sp>
    </p:spTree>
    <p:extLst>
      <p:ext uri="{BB962C8B-B14F-4D97-AF65-F5344CB8AC3E}">
        <p14:creationId xmlns:p14="http://schemas.microsoft.com/office/powerpoint/2010/main" val="341039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D2CD-8436-427B-A0C6-D9D056A102DC}" type="slidenum">
              <a:rPr lang="it-IT" altLang="it-IT"/>
              <a:pPr/>
              <a:t>18</a:t>
            </a:fld>
            <a:endParaRPr lang="it-IT" altLang="it-IT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IL SISTEMA IMMUNITARIO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8585"/>
            <a:ext cx="9144000" cy="5257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it-IT" altLang="it-IT" sz="2800" dirty="0" smtClean="0"/>
              <a:t>INNATO, </a:t>
            </a:r>
            <a:r>
              <a:rPr lang="it-IT" altLang="it-IT" sz="2800" u="sng" dirty="0" smtClean="0"/>
              <a:t>NON SPECIFICO</a:t>
            </a:r>
            <a:endParaRPr lang="it-IT" altLang="it-IT" sz="2800" u="sng" dirty="0"/>
          </a:p>
          <a:p>
            <a:pPr marL="990600" lvl="1" indent="-533400">
              <a:lnSpc>
                <a:spcPct val="90000"/>
              </a:lnSpc>
            </a:pPr>
            <a:r>
              <a:rPr lang="it-IT" altLang="it-IT" sz="2400" dirty="0"/>
              <a:t>BARRIERE ESTERNE</a:t>
            </a:r>
          </a:p>
          <a:p>
            <a:pPr marL="1371600" lvl="2" indent="-457200">
              <a:lnSpc>
                <a:spcPct val="90000"/>
              </a:lnSpc>
            </a:pPr>
            <a:r>
              <a:rPr lang="it-IT" altLang="it-IT" sz="2000" dirty="0"/>
              <a:t>PELLE, MUCOSE</a:t>
            </a:r>
          </a:p>
          <a:p>
            <a:pPr marL="990600" lvl="1" indent="-533400">
              <a:lnSpc>
                <a:spcPct val="90000"/>
              </a:lnSpc>
            </a:pPr>
            <a:r>
              <a:rPr lang="it-IT" altLang="it-IT" sz="2400" dirty="0"/>
              <a:t>SECREZIONI</a:t>
            </a:r>
          </a:p>
          <a:p>
            <a:pPr marL="1371600" lvl="2" indent="-457200">
              <a:lnSpc>
                <a:spcPct val="90000"/>
              </a:lnSpc>
            </a:pPr>
            <a:r>
              <a:rPr lang="it-IT" altLang="it-IT" sz="2000" dirty="0"/>
              <a:t>ENZIMI </a:t>
            </a:r>
            <a:r>
              <a:rPr lang="it-IT" altLang="it-IT" sz="2000" dirty="0" smtClean="0"/>
              <a:t>SALIVARI, MUCO, SUDORE, LACRIME, LATTE, SPERMA</a:t>
            </a:r>
            <a:endParaRPr lang="it-IT" altLang="it-IT" sz="2000" dirty="0"/>
          </a:p>
          <a:p>
            <a:pPr marL="1371600" lvl="2" indent="-457200">
              <a:lnSpc>
                <a:spcPct val="90000"/>
              </a:lnSpc>
            </a:pPr>
            <a:r>
              <a:rPr lang="it-IT" altLang="it-IT" sz="2000" dirty="0"/>
              <a:t>FATTORI DEL COMPLEMENTO</a:t>
            </a:r>
          </a:p>
          <a:p>
            <a:pPr marL="1371600" lvl="2" indent="-457200">
              <a:lnSpc>
                <a:spcPct val="90000"/>
              </a:lnSpc>
            </a:pPr>
            <a:r>
              <a:rPr lang="it-IT" altLang="it-IT" sz="2000" dirty="0" err="1"/>
              <a:t>pH</a:t>
            </a:r>
            <a:r>
              <a:rPr lang="it-IT" altLang="it-IT" sz="2000" dirty="0"/>
              <a:t> </a:t>
            </a:r>
            <a:r>
              <a:rPr lang="it-IT" altLang="it-IT" sz="2000" dirty="0" smtClean="0"/>
              <a:t>GASTRICO, VESCICALE</a:t>
            </a:r>
            <a:endParaRPr lang="it-IT" altLang="it-IT" sz="2000" dirty="0"/>
          </a:p>
          <a:p>
            <a:pPr marL="990600" lvl="1" indent="-533400">
              <a:lnSpc>
                <a:spcPct val="90000"/>
              </a:lnSpc>
            </a:pPr>
            <a:r>
              <a:rPr lang="it-IT" altLang="it-IT" sz="2400" dirty="0" smtClean="0"/>
              <a:t>MACROFAGI</a:t>
            </a:r>
          </a:p>
          <a:p>
            <a:pPr marL="990600" lvl="1" indent="-533400">
              <a:lnSpc>
                <a:spcPct val="90000"/>
              </a:lnSpc>
            </a:pPr>
            <a:endParaRPr lang="it-IT" altLang="it-IT" sz="2400" dirty="0"/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it-IT" altLang="it-IT" sz="2800" dirty="0"/>
              <a:t>ADATTATIVO: DIPENDE DA UN </a:t>
            </a:r>
            <a:r>
              <a:rPr lang="it-IT" altLang="it-IT" sz="2800" u="sng" dirty="0"/>
              <a:t>ANTIGENE SPECIFICO </a:t>
            </a:r>
            <a:r>
              <a:rPr lang="it-IT" altLang="it-IT" sz="2800" dirty="0"/>
              <a:t>E DA UN ANTICORPO CHE LO RICONOSCE</a:t>
            </a:r>
          </a:p>
          <a:p>
            <a:pPr marL="990600" lvl="1" indent="-533400">
              <a:lnSpc>
                <a:spcPct val="90000"/>
              </a:lnSpc>
            </a:pPr>
            <a:r>
              <a:rPr lang="it-IT" altLang="it-IT" sz="2400" dirty="0" smtClean="0"/>
              <a:t>IMMUNOGLOBULINE CIRCOLANTI</a:t>
            </a:r>
            <a:endParaRPr lang="it-IT" altLang="it-IT" sz="2400" dirty="0"/>
          </a:p>
          <a:p>
            <a:pPr marL="990600" lvl="1" indent="-533400">
              <a:lnSpc>
                <a:spcPct val="90000"/>
              </a:lnSpc>
            </a:pPr>
            <a:r>
              <a:rPr lang="it-IT" altLang="it-IT" sz="2400" dirty="0" smtClean="0"/>
              <a:t>CELLULE</a:t>
            </a:r>
            <a:r>
              <a:rPr lang="it-IT" altLang="it-IT" sz="2400" dirty="0"/>
              <a:t>: LINFOCITI T E B</a:t>
            </a:r>
          </a:p>
        </p:txBody>
      </p:sp>
    </p:spTree>
    <p:extLst>
      <p:ext uri="{BB962C8B-B14F-4D97-AF65-F5344CB8AC3E}">
        <p14:creationId xmlns:p14="http://schemas.microsoft.com/office/powerpoint/2010/main" val="406379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9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9063-8497-42E8-AAB3-1C450B652046}" type="slidenum">
              <a:rPr lang="it-IT" altLang="it-IT"/>
              <a:pPr/>
              <a:t>19</a:t>
            </a:fld>
            <a:endParaRPr lang="it-IT" altLang="it-IT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it-IT" altLang="it-IT"/>
              <a:t>ANTICORPI E ANTIGENI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5791200" cy="5791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it-IT" altLang="it-IT" sz="2800" dirty="0"/>
              <a:t>ANTI–CORPO: IMMUNOGLOBULINA, AGISCE CONTRO L’INVASORE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it-IT" altLang="it-IT" sz="2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it-IT" altLang="it-IT" sz="2800" dirty="0"/>
              <a:t>ANTI(</a:t>
            </a:r>
            <a:r>
              <a:rPr lang="it-IT" altLang="it-IT" sz="1800" dirty="0"/>
              <a:t>CORPO</a:t>
            </a:r>
            <a:r>
              <a:rPr lang="it-IT" altLang="it-IT" sz="2800" dirty="0"/>
              <a:t>)-GENE(</a:t>
            </a:r>
            <a:r>
              <a:rPr lang="it-IT" altLang="it-IT" sz="1800" dirty="0"/>
              <a:t>RATORE</a:t>
            </a:r>
            <a:r>
              <a:rPr lang="it-IT" altLang="it-IT" sz="2800" dirty="0"/>
              <a:t>): SOSTANZA O PARTE DI SOSTANZA CHE STIMOLA IL SIST IMMUNITARIO A PRODURRE ANTICORPI</a:t>
            </a:r>
          </a:p>
          <a:p>
            <a:pPr lvl="1">
              <a:lnSpc>
                <a:spcPct val="80000"/>
              </a:lnSpc>
            </a:pPr>
            <a:r>
              <a:rPr lang="it-IT" altLang="it-IT" sz="2400" dirty="0"/>
              <a:t>VIRUS</a:t>
            </a:r>
          </a:p>
          <a:p>
            <a:pPr lvl="1">
              <a:lnSpc>
                <a:spcPct val="80000"/>
              </a:lnSpc>
            </a:pPr>
            <a:r>
              <a:rPr lang="it-IT" altLang="it-IT" sz="2400" dirty="0"/>
              <a:t>CELLULE (PROPRIE, TRAPIANTI)</a:t>
            </a:r>
          </a:p>
          <a:p>
            <a:pPr lvl="1">
              <a:lnSpc>
                <a:spcPct val="80000"/>
              </a:lnSpc>
            </a:pPr>
            <a:r>
              <a:rPr lang="it-IT" altLang="it-IT" sz="2400" dirty="0"/>
              <a:t>BATTERI</a:t>
            </a:r>
          </a:p>
          <a:p>
            <a:pPr lvl="1">
              <a:lnSpc>
                <a:spcPct val="80000"/>
              </a:lnSpc>
            </a:pPr>
            <a:r>
              <a:rPr lang="it-IT" altLang="it-IT" sz="2400" dirty="0"/>
              <a:t>SOSTANZE ORGANICHE (</a:t>
            </a:r>
            <a:r>
              <a:rPr lang="it-IT" altLang="it-IT" sz="2400" dirty="0" smtClean="0"/>
              <a:t>POLLINE, CIBI)</a:t>
            </a:r>
            <a:endParaRPr lang="it-IT" altLang="it-IT" sz="2400" dirty="0"/>
          </a:p>
          <a:p>
            <a:pPr lvl="1">
              <a:lnSpc>
                <a:spcPct val="80000"/>
              </a:lnSpc>
            </a:pPr>
            <a:r>
              <a:rPr lang="it-IT" altLang="it-IT" sz="2400" dirty="0"/>
              <a:t>SOSTANZE INORGANICHE </a:t>
            </a:r>
            <a:endParaRPr lang="it-IT" altLang="it-IT" sz="2400" dirty="0" smtClean="0"/>
          </a:p>
          <a:p>
            <a:pPr marL="457200" lvl="1" indent="0">
              <a:lnSpc>
                <a:spcPct val="80000"/>
              </a:lnSpc>
              <a:buNone/>
            </a:pPr>
            <a:r>
              <a:rPr lang="it-IT" altLang="it-IT" sz="2400" dirty="0"/>
              <a:t>	</a:t>
            </a:r>
            <a:r>
              <a:rPr lang="it-IT" altLang="it-IT" sz="2400" dirty="0" smtClean="0"/>
              <a:t>(</a:t>
            </a:r>
            <a:r>
              <a:rPr lang="it-IT" altLang="it-IT" sz="2400" dirty="0"/>
              <a:t>CARBONE, AMIANTO)</a:t>
            </a:r>
          </a:p>
        </p:txBody>
      </p:sp>
      <p:pic>
        <p:nvPicPr>
          <p:cNvPr id="87044" name="Picture 4" descr="255px-Anticorpo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25" y="1371600"/>
            <a:ext cx="3508375" cy="49530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72736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2435-7EAC-4710-B3AF-45893758379E}" type="slidenum">
              <a:rPr lang="it-IT" altLang="it-IT"/>
              <a:pPr/>
              <a:t>2</a:t>
            </a:fld>
            <a:endParaRPr lang="it-IT" altLang="it-IT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811713" y="274638"/>
            <a:ext cx="4186237" cy="1143000"/>
          </a:xfrm>
        </p:spPr>
        <p:txBody>
          <a:bodyPr>
            <a:normAutofit fontScale="90000"/>
          </a:bodyPr>
          <a:lstStyle/>
          <a:p>
            <a:r>
              <a:rPr lang="it-IT" altLang="it-IT" sz="4000"/>
              <a:t>CIRCOLAZIONE SANGUIGNA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0200" y="1600200"/>
            <a:ext cx="5076825" cy="5257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altLang="it-IT" dirty="0"/>
              <a:t>IL SANGUE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altLang="it-IT" dirty="0"/>
              <a:t>- DAL CUORE RAGGIUNGE LA PERIFERIA NELLE ARTERIE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altLang="it-IT" dirty="0"/>
              <a:t>- DALLA PERIFERIA TORNA AL CUORE NELLE VENE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it-IT" altLang="it-IT" sz="1800" dirty="0"/>
          </a:p>
        </p:txBody>
      </p:sp>
      <p:pic>
        <p:nvPicPr>
          <p:cNvPr id="17412" name="Picture 4" descr="CIRCOL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275"/>
            <a:ext cx="4048125" cy="689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61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8AC9-8B1A-410F-BEDF-E9EC15C1F311}" type="slidenum">
              <a:rPr lang="it-IT" altLang="it-IT"/>
              <a:pPr/>
              <a:t>20</a:t>
            </a:fld>
            <a:endParaRPr lang="it-IT" altLang="it-IT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MICRORGANISMI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686800" cy="4495800"/>
          </a:xfrm>
        </p:spPr>
        <p:txBody>
          <a:bodyPr/>
          <a:lstStyle/>
          <a:p>
            <a:r>
              <a:rPr lang="it-IT" altLang="it-IT" dirty="0"/>
              <a:t>BATTERI: CELLULE SINGOLE, PATOGENI O NON PATOGENI </a:t>
            </a:r>
            <a:r>
              <a:rPr lang="it-IT" altLang="it-IT" dirty="0" smtClean="0"/>
              <a:t>(PATOGENI OPPORTUNISTI)</a:t>
            </a:r>
            <a:endParaRPr lang="it-IT" altLang="it-IT" dirty="0"/>
          </a:p>
          <a:p>
            <a:r>
              <a:rPr lang="it-IT" altLang="it-IT" dirty="0"/>
              <a:t>VIRUS: SUBCELLULARI, MATERIALE GENETICO</a:t>
            </a:r>
          </a:p>
        </p:txBody>
      </p:sp>
      <p:pic>
        <p:nvPicPr>
          <p:cNvPr id="88068" name="Picture 4" descr="FEATURED-PIC-VIRUS-Bacteriophage-group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90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69" name="Picture 5" descr="Bifidobacterium-bifid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6938"/>
            <a:ext cx="4648200" cy="342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65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846B7-2125-4332-95D0-5F3FE9B89110}" type="slidenum">
              <a:rPr lang="it-IT" altLang="it-IT"/>
              <a:pPr/>
              <a:t>21</a:t>
            </a:fld>
            <a:endParaRPr lang="it-IT" altLang="it-IT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L’INFIAMMAZIONE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it-IT" altLang="it-IT" sz="2400" dirty="0"/>
              <a:t>UN MICRORGANISMO </a:t>
            </a:r>
            <a:r>
              <a:rPr lang="it-IT" altLang="it-IT" sz="2400" dirty="0" smtClean="0"/>
              <a:t>SE RIESCE </a:t>
            </a:r>
            <a:r>
              <a:rPr lang="it-IT" altLang="it-IT" sz="2400" dirty="0"/>
              <a:t>A SUPERARE LE BARRIERE CHIMICO-FISICHE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it-IT" altLang="it-IT" sz="2400" dirty="0"/>
              <a:t>VIENE ATTACCATO </a:t>
            </a:r>
            <a:r>
              <a:rPr lang="it-IT" altLang="it-IT" sz="2400" dirty="0" smtClean="0"/>
              <a:t>DAI MACROFAGI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it-IT" altLang="it-IT" sz="2400" dirty="0" smtClean="0"/>
              <a:t>LE </a:t>
            </a:r>
            <a:r>
              <a:rPr lang="it-IT" altLang="it-IT" sz="2400" dirty="0"/>
              <a:t>CELLULE COINVOLTE RILASCIANO FATTORI INFIAMMATORI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it-IT" altLang="it-IT" sz="2000" dirty="0" smtClean="0"/>
              <a:t>RICHIAMO/ATTIVAZIONE ALTRE CELLULE IMMUNITARIE</a:t>
            </a:r>
            <a:endParaRPr lang="it-IT" altLang="it-IT" sz="2000" dirty="0"/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it-IT" altLang="it-IT" sz="2000" dirty="0" smtClean="0"/>
              <a:t>AUMENTO </a:t>
            </a:r>
            <a:r>
              <a:rPr lang="it-IT" altLang="it-IT" sz="2000" dirty="0"/>
              <a:t>DELLA PERMEABILITA’ CAPILLARE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it-IT" altLang="it-IT" sz="2400" dirty="0" smtClean="0"/>
              <a:t>INFIAMMAZIONE</a:t>
            </a:r>
            <a:r>
              <a:rPr lang="it-IT" altLang="it-IT" sz="2400" dirty="0"/>
              <a:t>: CALORE, DOLORE, ROSSORE, TUMEFAZIONE, FUNZIONE LESA, EVENTUALE PUS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it-IT" altLang="it-IT" sz="2400" dirty="0"/>
              <a:t>RESTITUTIO AD </a:t>
            </a:r>
            <a:r>
              <a:rPr lang="it-IT" altLang="it-IT" sz="2400" dirty="0" smtClean="0"/>
              <a:t>INTEGRUM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endParaRPr lang="it-IT" altLang="it-IT" sz="2400" dirty="0"/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it-IT" altLang="it-IT" sz="2400" dirty="0"/>
              <a:t>NON SOLO MICRORGANISMI INDUCONO INFIAMMAZIONE!</a:t>
            </a:r>
          </a:p>
        </p:txBody>
      </p:sp>
    </p:spTree>
    <p:extLst>
      <p:ext uri="{BB962C8B-B14F-4D97-AF65-F5344CB8AC3E}">
        <p14:creationId xmlns:p14="http://schemas.microsoft.com/office/powerpoint/2010/main" val="279387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2E0C0-00DE-4515-A96F-CA6BBB10F175}" type="slidenum">
              <a:rPr lang="it-IT" altLang="it-IT"/>
              <a:pPr/>
              <a:t>22</a:t>
            </a:fld>
            <a:endParaRPr lang="it-IT" altLang="it-IT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it-IT" altLang="it-IT"/>
              <a:t>LA FEBBRE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6096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altLang="it-IT" sz="2400" dirty="0"/>
              <a:t>I FATTORI DELL’INFIAMMAZIONE HANNO AZIONI VARIE </a:t>
            </a:r>
            <a:endParaRPr lang="it-IT" altLang="it-IT" sz="24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altLang="it-IT" sz="2400" dirty="0" smtClean="0"/>
              <a:t>LE </a:t>
            </a:r>
            <a:r>
              <a:rPr lang="it-IT" altLang="it-IT" sz="2400" dirty="0"/>
              <a:t>INTERLEUCHINE (IL-1, IL-6 AD ESEMPIO) </a:t>
            </a:r>
            <a:r>
              <a:rPr lang="it-IT" altLang="it-IT" sz="2400" dirty="0" smtClean="0"/>
              <a:t>NEL SIST. NERVOSO MODIFICANO </a:t>
            </a:r>
            <a:r>
              <a:rPr lang="it-IT" altLang="it-IT" sz="2400" dirty="0"/>
              <a:t>LA REGOLAZIONE IPOTALAMICA </a:t>
            </a:r>
            <a:r>
              <a:rPr lang="it-IT" altLang="it-IT" sz="2400" dirty="0" smtClean="0"/>
              <a:t>DELLA TEMPERATURA</a:t>
            </a:r>
            <a:endParaRPr lang="it-IT" altLang="it-IT" sz="24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altLang="it-IT" sz="2400" dirty="0"/>
              <a:t>LA TEMPERATURA PIU’ ALTA DANNEGGIA I MICRORGANISMI, AUMENTA LE ATTIVITA’ DEL SIST IMMUNITARIO E AUMENTA IL METABOLISMO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altLang="it-IT" sz="2400" dirty="0"/>
              <a:t>LA FEBBRE DUNQUE </a:t>
            </a:r>
            <a:r>
              <a:rPr lang="it-IT" altLang="it-IT" sz="2400" u="sng" dirty="0"/>
              <a:t>NON E’ UNA MALATTIA</a:t>
            </a:r>
            <a:r>
              <a:rPr lang="it-IT" altLang="it-IT" sz="2400" dirty="0"/>
              <a:t> MA E’ LA RISPOSTA SISTEMICA DELL’ORGANISMO CONTRO UN’INFEZIONE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altLang="it-IT" sz="2400" dirty="0"/>
              <a:t>L’USO DI ANTIPIRETICI E’ GIUSTIFICATO SOLO A SCOPO ANTALGICO PERCHE’ “CURARE” LA FEBBRE NON E’ RAZIONALE PER I SUDDETTI MOTIVI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altLang="it-IT" sz="2400" dirty="0"/>
              <a:t>INOLTRE ANTIPIRETICI E CORTISONE POSSONO MASCHERARE INFEZIONI IMPORTANTI E POSSONO FAVORIRE L’INSORGENZA DI ALLERGIE</a:t>
            </a:r>
          </a:p>
        </p:txBody>
      </p:sp>
    </p:spTree>
    <p:extLst>
      <p:ext uri="{BB962C8B-B14F-4D97-AF65-F5344CB8AC3E}">
        <p14:creationId xmlns:p14="http://schemas.microsoft.com/office/powerpoint/2010/main" val="416302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D5A8A-AB3A-4F8F-BED3-D343FBEAC17B}" type="slidenum">
              <a:rPr lang="it-IT" altLang="it-IT"/>
              <a:pPr/>
              <a:t>23</a:t>
            </a:fld>
            <a:endParaRPr lang="it-IT" altLang="it-IT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5562600"/>
            <a:ext cx="8229600" cy="1219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it-IT" altLang="it-IT"/>
              <a:t>I GLOBULI BIANCHI SONO DI DIVERSI TIPI</a:t>
            </a:r>
          </a:p>
        </p:txBody>
      </p:sp>
      <p:pic>
        <p:nvPicPr>
          <p:cNvPr id="18436" name="Picture 4" descr="400px-Emopoie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76200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AutoShape 5"/>
          <p:cNvSpPr>
            <a:spLocks/>
          </p:cNvSpPr>
          <p:nvPr/>
        </p:nvSpPr>
        <p:spPr bwMode="auto">
          <a:xfrm rot="16200000">
            <a:off x="3962400" y="2819400"/>
            <a:ext cx="762000" cy="4419600"/>
          </a:xfrm>
          <a:prstGeom prst="leftBrace">
            <a:avLst>
              <a:gd name="adj1" fmla="val 48333"/>
              <a:gd name="adj2" fmla="val 50000"/>
            </a:avLst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946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184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0F6A-6931-4C9C-A06C-402AB204C0B2}" type="slidenum">
              <a:rPr lang="it-IT" altLang="it-IT"/>
              <a:pPr/>
              <a:t>24</a:t>
            </a:fld>
            <a:endParaRPr lang="it-IT" altLang="it-IT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8515672" cy="5638800"/>
          </a:xfrm>
        </p:spPr>
        <p:txBody>
          <a:bodyPr/>
          <a:lstStyle/>
          <a:p>
            <a:pPr marL="609600" indent="-609600">
              <a:lnSpc>
                <a:spcPct val="130000"/>
              </a:lnSpc>
              <a:buFont typeface="Wingdings" pitchFamily="2" charset="2"/>
              <a:buNone/>
            </a:pPr>
            <a:r>
              <a:rPr lang="it-IT" altLang="it-IT" dirty="0"/>
              <a:t>MA PER “SEMPLICITA’” POSSIAMO RIUNIRLI</a:t>
            </a:r>
          </a:p>
          <a:p>
            <a:pPr marL="609600" indent="-609600">
              <a:lnSpc>
                <a:spcPct val="130000"/>
              </a:lnSpc>
              <a:buFont typeface="Wingdings" pitchFamily="2" charset="2"/>
              <a:buNone/>
            </a:pPr>
            <a:r>
              <a:rPr lang="it-IT" altLang="it-IT" dirty="0"/>
              <a:t>IN TRE GRUPPI:</a:t>
            </a:r>
          </a:p>
          <a:p>
            <a:pPr marL="609600" indent="-609600">
              <a:lnSpc>
                <a:spcPct val="130000"/>
              </a:lnSpc>
              <a:buFont typeface="Wingdings" pitchFamily="2" charset="2"/>
              <a:buAutoNum type="arabicPeriod"/>
            </a:pPr>
            <a:r>
              <a:rPr lang="it-IT" altLang="it-IT" dirty="0" smtClean="0"/>
              <a:t>«</a:t>
            </a:r>
            <a:r>
              <a:rPr lang="it-IT" altLang="it-IT" u="sng" dirty="0" smtClean="0"/>
              <a:t>MANGIATORI</a:t>
            </a:r>
            <a:r>
              <a:rPr lang="it-IT" altLang="it-IT" dirty="0" smtClean="0"/>
              <a:t>», FAGOCITI</a:t>
            </a:r>
            <a:r>
              <a:rPr lang="it-IT" altLang="it-IT" dirty="0"/>
              <a:t>: GRANULOCITI NEUTROFILI, MACROFAGI, MONOCITI</a:t>
            </a:r>
          </a:p>
          <a:p>
            <a:pPr marL="609600" indent="-609600">
              <a:lnSpc>
                <a:spcPct val="130000"/>
              </a:lnSpc>
              <a:buFont typeface="Wingdings" pitchFamily="2" charset="2"/>
              <a:buAutoNum type="arabicPeriod"/>
            </a:pPr>
            <a:r>
              <a:rPr lang="it-IT" altLang="it-IT" dirty="0"/>
              <a:t>CELLULE COINVOLTE NELL’</a:t>
            </a:r>
            <a:r>
              <a:rPr lang="it-IT" altLang="it-IT" u="sng" dirty="0"/>
              <a:t>ALLERGIA</a:t>
            </a:r>
            <a:r>
              <a:rPr lang="it-IT" altLang="it-IT" dirty="0"/>
              <a:t>: GRANULOCITI EOSINOFILI E BASOFILI</a:t>
            </a:r>
          </a:p>
          <a:p>
            <a:pPr marL="609600" indent="-609600">
              <a:lnSpc>
                <a:spcPct val="130000"/>
              </a:lnSpc>
              <a:buFont typeface="Wingdings" pitchFamily="2" charset="2"/>
              <a:buAutoNum type="arabicPeriod"/>
            </a:pPr>
            <a:r>
              <a:rPr lang="it-IT" altLang="it-IT" dirty="0"/>
              <a:t>CELLULE DELL’</a:t>
            </a:r>
            <a:r>
              <a:rPr lang="it-IT" altLang="it-IT" u="sng" dirty="0"/>
              <a:t>IMMUNITA’ </a:t>
            </a:r>
            <a:r>
              <a:rPr lang="it-IT" altLang="it-IT" u="sng" dirty="0" smtClean="0"/>
              <a:t>SPECIFICA</a:t>
            </a:r>
            <a:r>
              <a:rPr lang="it-IT" altLang="it-IT" dirty="0" smtClean="0"/>
              <a:t>: </a:t>
            </a:r>
            <a:r>
              <a:rPr lang="it-IT" altLang="it-IT" dirty="0"/>
              <a:t>LINFOCITI T E B</a:t>
            </a:r>
          </a:p>
        </p:txBody>
      </p:sp>
    </p:spTree>
    <p:extLst>
      <p:ext uri="{BB962C8B-B14F-4D97-AF65-F5344CB8AC3E}">
        <p14:creationId xmlns:p14="http://schemas.microsoft.com/office/powerpoint/2010/main" val="311806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1F88-F795-481E-BEB4-C2AC7543C367}" type="slidenum">
              <a:rPr lang="it-IT" altLang="it-IT"/>
              <a:pPr/>
              <a:t>25</a:t>
            </a:fld>
            <a:endParaRPr lang="it-IT" altLang="it-IT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892480" cy="4495800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it-IT" altLang="it-IT" sz="2800" dirty="0" smtClean="0"/>
              <a:t>FAGOCITI, «MANGIATORI»: </a:t>
            </a:r>
          </a:p>
          <a:p>
            <a:pPr marL="0" indent="0">
              <a:buNone/>
            </a:pPr>
            <a:r>
              <a:rPr lang="it-IT" altLang="it-IT" sz="2800" dirty="0"/>
              <a:t>	</a:t>
            </a:r>
            <a:r>
              <a:rPr lang="it-IT" altLang="it-IT" sz="2800" dirty="0" smtClean="0"/>
              <a:t>GRANULOCITI </a:t>
            </a:r>
            <a:r>
              <a:rPr lang="it-IT" altLang="it-IT" sz="2800" dirty="0"/>
              <a:t>NEUTROFILI, MAGROFAGI, MONOCITI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it-IT" altLang="it-IT" sz="2800" dirty="0"/>
              <a:t>CELLULE COINVOLTE NELL’ALLERGIA: </a:t>
            </a:r>
            <a:endParaRPr lang="it-IT" altLang="it-IT" sz="2800" dirty="0" smtClean="0"/>
          </a:p>
          <a:p>
            <a:pPr marL="0" indent="0">
              <a:buNone/>
            </a:pPr>
            <a:r>
              <a:rPr lang="it-IT" altLang="it-IT" sz="2800" dirty="0"/>
              <a:t>	</a:t>
            </a:r>
            <a:r>
              <a:rPr lang="it-IT" altLang="it-IT" sz="2800" dirty="0" smtClean="0"/>
              <a:t>GRANULOCITI </a:t>
            </a:r>
            <a:r>
              <a:rPr lang="it-IT" altLang="it-IT" sz="2800" dirty="0"/>
              <a:t>EOSINOFILI E BASOFILI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it-IT" altLang="it-IT" sz="2800" dirty="0"/>
              <a:t>CELLULE DELL’IMMUNITA’ ADATTATIVA: </a:t>
            </a:r>
            <a:endParaRPr lang="it-IT" altLang="it-IT" sz="2800" dirty="0" smtClean="0"/>
          </a:p>
          <a:p>
            <a:pPr marL="0" indent="0">
              <a:buNone/>
            </a:pPr>
            <a:r>
              <a:rPr lang="it-IT" altLang="it-IT" sz="2800" dirty="0"/>
              <a:t>	</a:t>
            </a:r>
            <a:r>
              <a:rPr lang="it-IT" altLang="it-IT" sz="2800" dirty="0" smtClean="0"/>
              <a:t>LINFOCITI </a:t>
            </a:r>
            <a:r>
              <a:rPr lang="it-IT" altLang="it-IT" sz="2800" dirty="0"/>
              <a:t>T E B</a:t>
            </a:r>
          </a:p>
        </p:txBody>
      </p:sp>
      <p:pic>
        <p:nvPicPr>
          <p:cNvPr id="23556" name="Picture 4" descr="formula-leucocit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" y="2973192"/>
            <a:ext cx="759142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7" name="AutoShape 5"/>
          <p:cNvSpPr>
            <a:spLocks noChangeArrowheads="1"/>
          </p:cNvSpPr>
          <p:nvPr/>
        </p:nvSpPr>
        <p:spPr bwMode="auto">
          <a:xfrm rot="-6842670">
            <a:off x="990600" y="3352800"/>
            <a:ext cx="1447800" cy="990600"/>
          </a:xfrm>
          <a:prstGeom prst="leftArrow">
            <a:avLst>
              <a:gd name="adj1" fmla="val 50000"/>
              <a:gd name="adj2" fmla="val 365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3559" name="AutoShape 7"/>
          <p:cNvSpPr>
            <a:spLocks noChangeArrowheads="1"/>
          </p:cNvSpPr>
          <p:nvPr/>
        </p:nvSpPr>
        <p:spPr bwMode="auto">
          <a:xfrm rot="-25485901">
            <a:off x="5334000" y="3429000"/>
            <a:ext cx="1447800" cy="990600"/>
          </a:xfrm>
          <a:prstGeom prst="leftArrow">
            <a:avLst>
              <a:gd name="adj1" fmla="val 50000"/>
              <a:gd name="adj2" fmla="val 365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3560" name="AutoShape 8"/>
          <p:cNvSpPr>
            <a:spLocks noChangeArrowheads="1"/>
          </p:cNvSpPr>
          <p:nvPr/>
        </p:nvSpPr>
        <p:spPr bwMode="auto">
          <a:xfrm rot="-26793986">
            <a:off x="0" y="3352800"/>
            <a:ext cx="1447800" cy="990600"/>
          </a:xfrm>
          <a:prstGeom prst="leftArrow">
            <a:avLst>
              <a:gd name="adj1" fmla="val 50000"/>
              <a:gd name="adj2" fmla="val 36538"/>
            </a:avLst>
          </a:prstGeom>
          <a:solidFill>
            <a:srgbClr val="00FFFF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3561" name="AutoShape 9"/>
          <p:cNvSpPr>
            <a:spLocks noChangeArrowheads="1"/>
          </p:cNvSpPr>
          <p:nvPr/>
        </p:nvSpPr>
        <p:spPr bwMode="auto">
          <a:xfrm rot="-28284344">
            <a:off x="2971800" y="3429000"/>
            <a:ext cx="1447800" cy="990600"/>
          </a:xfrm>
          <a:prstGeom prst="leftArrow">
            <a:avLst>
              <a:gd name="adj1" fmla="val 50000"/>
              <a:gd name="adj2" fmla="val 36538"/>
            </a:avLst>
          </a:prstGeom>
          <a:solidFill>
            <a:srgbClr val="FFCC00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3562" name="AutoShape 10"/>
          <p:cNvSpPr>
            <a:spLocks noChangeArrowheads="1"/>
          </p:cNvSpPr>
          <p:nvPr/>
        </p:nvSpPr>
        <p:spPr bwMode="auto">
          <a:xfrm rot="-46912079">
            <a:off x="6477000" y="3505200"/>
            <a:ext cx="1447800" cy="990600"/>
          </a:xfrm>
          <a:prstGeom prst="leftArrow">
            <a:avLst>
              <a:gd name="adj1" fmla="val 50000"/>
              <a:gd name="adj2" fmla="val 36538"/>
            </a:avLst>
          </a:prstGeom>
          <a:solidFill>
            <a:srgbClr val="FFCC00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964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  <p:bldP spid="23559" grpId="0" animBg="1"/>
      <p:bldP spid="23560" grpId="0" animBg="1"/>
      <p:bldP spid="23561" grpId="0" animBg="1"/>
      <p:bldP spid="2356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9830-7BAB-4DCE-AC74-F58C77002C6C}" type="slidenum">
              <a:rPr lang="it-IT" altLang="it-IT"/>
              <a:pPr/>
              <a:t>26</a:t>
            </a:fld>
            <a:endParaRPr lang="it-IT" altLang="it-IT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sz="4000"/>
              <a:t>1. FAGOCITI: GRANULOCITI, MONOCITI E MACROFAGI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4343400" cy="4495800"/>
          </a:xfrm>
        </p:spPr>
        <p:txBody>
          <a:bodyPr/>
          <a:lstStyle/>
          <a:p>
            <a:r>
              <a:rPr lang="it-IT" altLang="it-IT"/>
              <a:t>AZIONE IMMEDIATA CONTRO INFEZIONI BATTERICHE</a:t>
            </a:r>
          </a:p>
        </p:txBody>
      </p:sp>
      <p:pic>
        <p:nvPicPr>
          <p:cNvPr id="90119" name="Picture 7" descr="p345_1_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00"/>
            <a:ext cx="4094163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88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4FF80-1C28-49B3-9136-F466DDFD8F6A}" type="slidenum">
              <a:rPr lang="it-IT" altLang="it-IT"/>
              <a:pPr/>
              <a:t>27</a:t>
            </a:fld>
            <a:endParaRPr lang="it-IT" altLang="it-IT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sz="4000"/>
              <a:t>1. FAGOCITI: GRANULOCITI, MONOCITI E MACROFAGI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6512" y="1600200"/>
            <a:ext cx="9252520" cy="4495800"/>
          </a:xfrm>
        </p:spPr>
        <p:txBody>
          <a:bodyPr/>
          <a:lstStyle/>
          <a:p>
            <a:r>
              <a:rPr lang="it-IT" altLang="it-IT" dirty="0"/>
              <a:t>AZIONE IMMEDIATA CONTRO INFEZIONI BATTERICHE</a:t>
            </a:r>
          </a:p>
          <a:p>
            <a:r>
              <a:rPr lang="it-IT" altLang="it-IT" dirty="0"/>
              <a:t>INGLOBANO E DIGERISCONO PARTICELLE ESTRANEE E </a:t>
            </a:r>
            <a:r>
              <a:rPr lang="it-IT" altLang="it-IT" dirty="0" smtClean="0"/>
              <a:t>MICRORGANISMI</a:t>
            </a:r>
            <a:endParaRPr lang="it-IT" altLang="it-IT" dirty="0"/>
          </a:p>
        </p:txBody>
      </p:sp>
      <p:pic>
        <p:nvPicPr>
          <p:cNvPr id="25604" name="Picture 4" descr="MO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83000"/>
            <a:ext cx="333375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Picture 9" descr="NEUT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54438"/>
            <a:ext cx="3705225" cy="310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3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amia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88958"/>
            <a:ext cx="5418352" cy="359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53F86-E572-47C2-852C-9DF18D9C26EB}" type="slidenum">
              <a:rPr lang="it-IT" altLang="it-IT"/>
              <a:pPr/>
              <a:t>28</a:t>
            </a:fld>
            <a:endParaRPr lang="it-IT" altLang="it-IT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486400" y="-76200"/>
            <a:ext cx="3048000" cy="2286000"/>
          </a:xfrm>
        </p:spPr>
        <p:txBody>
          <a:bodyPr>
            <a:normAutofit fontScale="90000"/>
          </a:bodyPr>
          <a:lstStyle/>
          <a:p>
            <a:r>
              <a:rPr lang="it-IT" altLang="it-IT" sz="4000" dirty="0"/>
              <a:t>AMIANTO: SCANDALO </a:t>
            </a:r>
            <a:r>
              <a:rPr lang="it-IT" altLang="it-IT" sz="4000" dirty="0" smtClean="0"/>
              <a:t>MONDIALE</a:t>
            </a:r>
            <a:r>
              <a:rPr lang="it-IT" sz="4000" dirty="0"/>
              <a:t/>
            </a:r>
            <a:br>
              <a:rPr lang="it-IT" sz="4000" dirty="0"/>
            </a:br>
            <a:endParaRPr lang="it-IT" altLang="it-IT" sz="4000" dirty="0"/>
          </a:p>
        </p:txBody>
      </p:sp>
      <p:pic>
        <p:nvPicPr>
          <p:cNvPr id="36868" name="Picture 4" descr="AMIAN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41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 descr="AMAIN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81200"/>
            <a:ext cx="43434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41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71C1-2744-4C6A-B479-3FDFABE02A3D}" type="slidenum">
              <a:rPr lang="it-IT" altLang="it-IT"/>
              <a:pPr/>
              <a:t>29</a:t>
            </a:fld>
            <a:endParaRPr lang="it-IT" altLang="it-IT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1752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it-IT" altLang="it-IT" sz="2800"/>
              <a:t>	CIO’ CHE E’ STATO FAGOCITATO (ES VIRUS) VIENE ESPRESSO SU RECETTORI DI MEMBRANA E PUO’ ATTIVARE I LINFOCITI T</a:t>
            </a:r>
          </a:p>
        </p:txBody>
      </p:sp>
      <p:pic>
        <p:nvPicPr>
          <p:cNvPr id="72709" name="Picture 5" descr="immunologia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46"/>
          <a:stretch>
            <a:fillRect/>
          </a:stretch>
        </p:blipFill>
        <p:spPr bwMode="auto">
          <a:xfrm>
            <a:off x="381000" y="2006600"/>
            <a:ext cx="5791200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91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62C8-E0D7-462F-9095-AC95A240F4AB}" type="slidenum">
              <a:rPr lang="it-IT" altLang="it-IT"/>
              <a:pPr/>
              <a:t>3</a:t>
            </a:fld>
            <a:endParaRPr lang="it-IT" altLang="it-IT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2295" y="142875"/>
            <a:ext cx="9612313" cy="15573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altLang="it-IT" sz="2800" dirty="0"/>
              <a:t>LE ARTERIE HANNO UNA TUNICA MUSCOLARE PIU’ SVILUPPATA DELLE VENE PER POTERSI CONTRARRE (VARIAZIONE TRA PRESSIONE MINIMA E MASSIMA)</a:t>
            </a:r>
          </a:p>
          <a:p>
            <a:pPr>
              <a:lnSpc>
                <a:spcPct val="80000"/>
              </a:lnSpc>
            </a:pPr>
            <a:r>
              <a:rPr lang="it-IT" altLang="it-IT" sz="2800" dirty="0"/>
              <a:t>LE VENE HANNO VALVOLE A NIDO DI RONDINE</a:t>
            </a:r>
          </a:p>
        </p:txBody>
      </p:sp>
      <p:pic>
        <p:nvPicPr>
          <p:cNvPr id="16388" name="Picture 4" descr="Vasi sanguig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46238"/>
            <a:ext cx="8208963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AutoShape 6"/>
          <p:cNvSpPr>
            <a:spLocks noChangeArrowheads="1"/>
          </p:cNvSpPr>
          <p:nvPr/>
        </p:nvSpPr>
        <p:spPr bwMode="auto">
          <a:xfrm rot="-2366012">
            <a:off x="1187450" y="3573463"/>
            <a:ext cx="1296988" cy="863600"/>
          </a:xfrm>
          <a:prstGeom prst="leftArrow">
            <a:avLst>
              <a:gd name="adj1" fmla="val 50000"/>
              <a:gd name="adj2" fmla="val 3754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 rot="-2366012">
            <a:off x="5003800" y="3644900"/>
            <a:ext cx="1296988" cy="863600"/>
          </a:xfrm>
          <a:prstGeom prst="leftArrow">
            <a:avLst>
              <a:gd name="adj1" fmla="val 50000"/>
              <a:gd name="adj2" fmla="val 3754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 rot="6590237">
            <a:off x="3491706" y="5661819"/>
            <a:ext cx="1296988" cy="863600"/>
          </a:xfrm>
          <a:prstGeom prst="leftArrow">
            <a:avLst>
              <a:gd name="adj1" fmla="val 50000"/>
              <a:gd name="adj2" fmla="val 3754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381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  <p:bldP spid="16391" grpId="0" animBg="1"/>
      <p:bldP spid="1639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625AF-2C21-46A0-ADB6-643C7BA53AAE}" type="slidenum">
              <a:rPr lang="it-IT" altLang="it-IT"/>
              <a:pPr/>
              <a:t>30</a:t>
            </a:fld>
            <a:endParaRPr lang="it-IT" altLang="it-IT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sz="4000"/>
              <a:t>2. GRANULOCITI EOSINOFILI, BASOFILI E MASTOCITI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 dirty="0"/>
              <a:t>CONTRO INFEZIONI DA ELMINTI E PARASSITI</a:t>
            </a:r>
          </a:p>
          <a:p>
            <a:r>
              <a:rPr lang="it-IT" altLang="it-IT" dirty="0"/>
              <a:t>ALLERGIE, ASMA (</a:t>
            </a:r>
            <a:r>
              <a:rPr lang="it-IT" altLang="it-IT" dirty="0" err="1"/>
              <a:t>IgE</a:t>
            </a:r>
            <a:r>
              <a:rPr lang="it-IT" altLang="it-IT" dirty="0"/>
              <a:t>, ISTAMINA)</a:t>
            </a:r>
          </a:p>
        </p:txBody>
      </p:sp>
      <p:pic>
        <p:nvPicPr>
          <p:cNvPr id="29700" name="Picture 4" descr="EOSI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1075"/>
            <a:ext cx="3505200" cy="333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BAS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492500"/>
            <a:ext cx="3533775" cy="336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0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01973-0203-47B3-BCEB-5F255008A6CE}" type="slidenum">
              <a:rPr lang="it-IT" altLang="it-IT"/>
              <a:pPr/>
              <a:t>31</a:t>
            </a:fld>
            <a:endParaRPr lang="it-IT" altLang="it-IT"/>
          </a:p>
        </p:txBody>
      </p:sp>
      <p:pic>
        <p:nvPicPr>
          <p:cNvPr id="30727" name="Picture 7" descr="ELMIN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99"/>
          <a:stretch>
            <a:fillRect/>
          </a:stretch>
        </p:blipFill>
        <p:spPr bwMode="auto">
          <a:xfrm>
            <a:off x="609600" y="33338"/>
            <a:ext cx="3638550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8" descr="TRICOMON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7" b="3992"/>
          <a:stretch>
            <a:fillRect/>
          </a:stretch>
        </p:blipFill>
        <p:spPr bwMode="auto">
          <a:xfrm>
            <a:off x="4800600" y="115888"/>
            <a:ext cx="4267200" cy="308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9" descr="plasmacellu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67113"/>
            <a:ext cx="9144000" cy="254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3416425"/>
            <a:ext cx="1547664" cy="73265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altLang="it-IT" sz="2400" dirty="0" smtClean="0"/>
              <a:t>LINFOCITI B ATTIVATI</a:t>
            </a:r>
            <a:endParaRPr lang="it-IT" altLang="it-IT" sz="2400" dirty="0"/>
          </a:p>
        </p:txBody>
      </p:sp>
    </p:spTree>
    <p:extLst>
      <p:ext uri="{BB962C8B-B14F-4D97-AF65-F5344CB8AC3E}">
        <p14:creationId xmlns:p14="http://schemas.microsoft.com/office/powerpoint/2010/main" val="362608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fld id="{1F6EC39A-6DE9-47A7-BF8D-2B3A416ABEFC}" type="slidenum">
              <a:rPr lang="it-IT" altLang="it-IT"/>
              <a:pPr/>
              <a:t>32</a:t>
            </a:fld>
            <a:endParaRPr lang="it-IT" altLang="it-IT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0"/>
            <a:ext cx="7772400" cy="2879725"/>
          </a:xfrm>
        </p:spPr>
        <p:txBody>
          <a:bodyPr/>
          <a:lstStyle/>
          <a:p>
            <a:r>
              <a:rPr lang="it-IT" altLang="it-IT"/>
              <a:t>SISTEMA IMMUNITARIO ADATTATIVO</a:t>
            </a:r>
            <a:br>
              <a:rPr lang="it-IT" altLang="it-IT"/>
            </a:br>
            <a:r>
              <a:rPr lang="it-IT" altLang="it-IT"/>
              <a:t>I LINFOCITI T E B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  <a:noFill/>
          <a:ln/>
        </p:spPr>
        <p:txBody>
          <a:bodyPr/>
          <a:lstStyle/>
          <a:p>
            <a:r>
              <a:rPr lang="it-IT" altLang="it-IT" dirty="0">
                <a:solidFill>
                  <a:schemeClr val="tx1"/>
                </a:solidFill>
              </a:rPr>
              <a:t>PRANIC </a:t>
            </a:r>
            <a:r>
              <a:rPr lang="it-IT" altLang="it-IT" dirty="0" smtClean="0">
                <a:solidFill>
                  <a:schemeClr val="tx1"/>
                </a:solidFill>
              </a:rPr>
              <a:t>HEALING</a:t>
            </a:r>
            <a:endParaRPr lang="it-IT" altLang="it-IT" dirty="0">
              <a:solidFill>
                <a:schemeClr val="tx1"/>
              </a:solidFill>
            </a:endParaRPr>
          </a:p>
          <a:p>
            <a:pPr algn="r"/>
            <a:r>
              <a:rPr lang="it-IT" altLang="it-IT" dirty="0" smtClean="0">
                <a:solidFill>
                  <a:schemeClr val="tx1"/>
                </a:solidFill>
              </a:rPr>
              <a:t>DOTT</a:t>
            </a:r>
            <a:r>
              <a:rPr lang="it-IT" altLang="it-IT" dirty="0">
                <a:solidFill>
                  <a:schemeClr val="tx1"/>
                </a:solidFill>
              </a:rPr>
              <a:t>. SIGFRIDO FORCELLINI</a:t>
            </a:r>
          </a:p>
        </p:txBody>
      </p:sp>
    </p:spTree>
    <p:extLst>
      <p:ext uri="{BB962C8B-B14F-4D97-AF65-F5344CB8AC3E}">
        <p14:creationId xmlns:p14="http://schemas.microsoft.com/office/powerpoint/2010/main" val="389656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972F-3A66-4056-B926-89FA57F75D36}" type="slidenum">
              <a:rPr lang="it-IT" altLang="it-IT"/>
              <a:pPr/>
              <a:t>33</a:t>
            </a:fld>
            <a:endParaRPr lang="it-IT" altLang="it-IT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LINFOCITI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marL="609600" indent="-609600">
              <a:lnSpc>
                <a:spcPct val="140000"/>
              </a:lnSpc>
              <a:buFont typeface="Wingdings" pitchFamily="2" charset="2"/>
              <a:buNone/>
            </a:pPr>
            <a:r>
              <a:rPr lang="it-IT" altLang="it-IT" sz="2400" dirty="0"/>
              <a:t>GARANTISCONO UNA RISPOSTA IMMUNITARIA SPECIFICA CHE SI ADATTA A UN ANTIGENE, DA CUI IL NOME “IMMUNITA’ ADATTATIVA”</a:t>
            </a:r>
          </a:p>
          <a:p>
            <a:pPr marL="609600" indent="-609600">
              <a:lnSpc>
                <a:spcPct val="140000"/>
              </a:lnSpc>
            </a:pPr>
            <a:r>
              <a:rPr lang="it-IT" altLang="it-IT" sz="2400" dirty="0" smtClean="0"/>
              <a:t>I </a:t>
            </a:r>
            <a:r>
              <a:rPr lang="it-IT" altLang="it-IT" sz="2400" dirty="0"/>
              <a:t>LINFOCITI B PRODUCONO </a:t>
            </a:r>
            <a:r>
              <a:rPr lang="it-IT" altLang="it-IT" sz="2400" dirty="0" smtClean="0"/>
              <a:t>IMMUNOGLOBULINE CHE CIRCOLANO NEL SANGUE</a:t>
            </a:r>
            <a:endParaRPr lang="it-IT" altLang="it-IT" sz="2400" dirty="0"/>
          </a:p>
          <a:p>
            <a:pPr marL="609600" indent="-609600">
              <a:lnSpc>
                <a:spcPct val="140000"/>
              </a:lnSpc>
            </a:pPr>
            <a:r>
              <a:rPr lang="it-IT" altLang="it-IT" sz="2400" dirty="0"/>
              <a:t>I LINFOCITI T SONO COINVOLTI NEL DANNO DIRETTO AI </a:t>
            </a:r>
            <a:r>
              <a:rPr lang="it-IT" altLang="it-IT" sz="2400" dirty="0" smtClean="0"/>
              <a:t>MICRORGANISMI</a:t>
            </a:r>
            <a:endParaRPr lang="it-IT" altLang="it-IT" sz="2400" dirty="0"/>
          </a:p>
        </p:txBody>
      </p:sp>
      <p:sp>
        <p:nvSpPr>
          <p:cNvPr id="39940" name="AutoShape 4"/>
          <p:cNvSpPr>
            <a:spLocks noChangeArrowheads="1"/>
          </p:cNvSpPr>
          <p:nvPr/>
        </p:nvSpPr>
        <p:spPr bwMode="auto">
          <a:xfrm rot="-2532967">
            <a:off x="7239000" y="533400"/>
            <a:ext cx="1676400" cy="1143000"/>
          </a:xfrm>
          <a:prstGeom prst="leftArrow">
            <a:avLst>
              <a:gd name="adj1" fmla="val 50000"/>
              <a:gd name="adj2" fmla="val 3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847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9ADF4-920E-4CDB-BDB6-06AA802DCAAB}" type="slidenum">
              <a:rPr lang="it-IT" altLang="it-IT"/>
              <a:pPr/>
              <a:t>34</a:t>
            </a:fld>
            <a:endParaRPr lang="it-IT" altLang="it-IT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LINFOCITI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495800"/>
          </a:xfrm>
        </p:spPr>
        <p:txBody>
          <a:bodyPr/>
          <a:lstStyle/>
          <a:p>
            <a:pPr marL="609600" indent="-609600">
              <a:lnSpc>
                <a:spcPct val="140000"/>
              </a:lnSpc>
              <a:buFont typeface="Wingdings" pitchFamily="2" charset="2"/>
              <a:buNone/>
            </a:pPr>
            <a:r>
              <a:rPr lang="it-IT" altLang="it-IT" sz="2800" dirty="0"/>
              <a:t>RISPOSTA IMMUNITARIA SPECIFICA CONTRO UN ANTIGENE </a:t>
            </a:r>
          </a:p>
          <a:p>
            <a:pPr marL="609600" indent="-609600">
              <a:lnSpc>
                <a:spcPct val="140000"/>
              </a:lnSpc>
              <a:buFont typeface="Wingdings" pitchFamily="2" charset="2"/>
              <a:buAutoNum type="arabicPeriod"/>
            </a:pPr>
            <a:r>
              <a:rPr lang="it-IT" altLang="it-IT" sz="2800" dirty="0"/>
              <a:t>FASE DI MATURAZIONE (TIMO O MIDOLLO OSSEO): RICONOSCERE IL SELF </a:t>
            </a:r>
            <a:r>
              <a:rPr lang="it-IT" altLang="it-IT" sz="2800" dirty="0" smtClean="0"/>
              <a:t>(E MUOIONO)</a:t>
            </a:r>
            <a:endParaRPr lang="it-IT" altLang="it-IT" sz="2800" dirty="0"/>
          </a:p>
          <a:p>
            <a:pPr marL="609600" indent="-609600">
              <a:lnSpc>
                <a:spcPct val="140000"/>
              </a:lnSpc>
              <a:buFont typeface="Wingdings" pitchFamily="2" charset="2"/>
              <a:buAutoNum type="arabicPeriod"/>
            </a:pPr>
            <a:r>
              <a:rPr lang="it-IT" altLang="it-IT" sz="2800" dirty="0"/>
              <a:t>FASE MATURA (PERIFERIA): RICONOSCERE IL NON-SELF E ATTACCARLO</a:t>
            </a:r>
          </a:p>
        </p:txBody>
      </p:sp>
    </p:spTree>
    <p:extLst>
      <p:ext uri="{BB962C8B-B14F-4D97-AF65-F5344CB8AC3E}">
        <p14:creationId xmlns:p14="http://schemas.microsoft.com/office/powerpoint/2010/main" val="164139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ED8A2-A78B-4849-93DB-4471DFC0C0F0}" type="slidenum">
              <a:rPr lang="it-IT" altLang="it-IT"/>
              <a:pPr/>
              <a:t>35</a:t>
            </a:fld>
            <a:endParaRPr lang="it-IT" altLang="it-IT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sz="4000"/>
              <a:t>SELF E NON-SELF </a:t>
            </a:r>
            <a:br>
              <a:rPr lang="it-IT" altLang="it-IT" sz="4000"/>
            </a:br>
            <a:r>
              <a:rPr lang="it-IT" altLang="it-IT" sz="4000"/>
              <a:t>IN IMMUNOLOGIA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581400"/>
          </a:xfrm>
        </p:spPr>
        <p:txBody>
          <a:bodyPr/>
          <a:lstStyle/>
          <a:p>
            <a:r>
              <a:rPr lang="it-IT" altLang="it-IT"/>
              <a:t>SELF</a:t>
            </a:r>
          </a:p>
          <a:p>
            <a:pPr lvl="1"/>
            <a:r>
              <a:rPr lang="it-IT" altLang="it-IT"/>
              <a:t>CIO’ CHE SONO IO, VERSO CUI IL SISTEMA IMMUNITARIO DEVE ESSERE TOLLERANTE</a:t>
            </a:r>
          </a:p>
          <a:p>
            <a:r>
              <a:rPr lang="it-IT" altLang="it-IT"/>
              <a:t>NON-SELF</a:t>
            </a:r>
          </a:p>
          <a:p>
            <a:pPr lvl="1"/>
            <a:r>
              <a:rPr lang="it-IT" altLang="it-IT"/>
              <a:t>CIO’ CHE NON SONO IO, VERSO CUI IL SISTEMA IMMUNITARIO DEVE DIFENDERMI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1066800" y="5029200"/>
            <a:ext cx="8305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it-IT" altLang="it-IT">
                <a:effectLst/>
              </a:rPr>
              <a:t>E I POLLINI? </a:t>
            </a:r>
          </a:p>
          <a:p>
            <a:pPr>
              <a:buFont typeface="Wingdings" pitchFamily="2" charset="2"/>
              <a:buNone/>
            </a:pPr>
            <a:r>
              <a:rPr lang="it-IT" altLang="it-IT">
                <a:effectLst/>
              </a:rPr>
              <a:t>E LE MALATTIE AUTOIMMUNI?</a:t>
            </a:r>
          </a:p>
          <a:p>
            <a:pPr>
              <a:buFont typeface="Wingdings" pitchFamily="2" charset="2"/>
              <a:buNone/>
            </a:pPr>
            <a:r>
              <a:rPr lang="it-IT" altLang="it-IT">
                <a:effectLst/>
              </a:rPr>
              <a:t>E I TUMORI?</a:t>
            </a:r>
          </a:p>
        </p:txBody>
      </p:sp>
    </p:spTree>
    <p:extLst>
      <p:ext uri="{BB962C8B-B14F-4D97-AF65-F5344CB8AC3E}">
        <p14:creationId xmlns:p14="http://schemas.microsoft.com/office/powerpoint/2010/main" val="1231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764A-2559-476D-8337-F259914376CC}" type="slidenum">
              <a:rPr lang="it-IT" altLang="it-IT"/>
              <a:pPr/>
              <a:t>36</a:t>
            </a:fld>
            <a:endParaRPr lang="it-IT" altLang="it-IT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FASE ANTIGENE DIPENDENTE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altLang="it-IT" sz="2800" dirty="0"/>
              <a:t>I LINFOCITI T E B STANNO NEI LINFONODI O MILZA PERCHE’ E’ PROBABILE CHE UN EVENTUALE ANTIGENE PASSI DA LI’ (VIA LINFATICA O EMATICA)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altLang="it-IT" sz="2800" dirty="0"/>
              <a:t>SE LO INCONTRANO: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it-IT" altLang="it-IT" sz="2800" dirty="0"/>
              <a:t>ESPANSIONE CLONALE: EFFETTORI O MEMORIA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it-IT" altLang="it-IT" sz="2800" dirty="0" smtClean="0"/>
              <a:t>RICHIAMANO ALTRE CELLULE IMMUNITARIE</a:t>
            </a:r>
            <a:endParaRPr lang="it-IT" altLang="it-IT" sz="2800" dirty="0"/>
          </a:p>
          <a:p>
            <a:pPr>
              <a:lnSpc>
                <a:spcPct val="90000"/>
              </a:lnSpc>
              <a:buFontTx/>
              <a:buChar char="-"/>
            </a:pPr>
            <a:r>
              <a:rPr lang="it-IT" altLang="it-IT" sz="2800" dirty="0" smtClean="0"/>
              <a:t>ATTIVAZIONE</a:t>
            </a:r>
            <a:endParaRPr lang="it-IT" altLang="it-IT" sz="2800" dirty="0"/>
          </a:p>
        </p:txBody>
      </p:sp>
    </p:spTree>
    <p:extLst>
      <p:ext uri="{BB962C8B-B14F-4D97-AF65-F5344CB8AC3E}">
        <p14:creationId xmlns:p14="http://schemas.microsoft.com/office/powerpoint/2010/main" val="153276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21D46-C821-44B2-AF9A-3F45724C1527}" type="slidenum">
              <a:rPr lang="it-IT" altLang="it-IT"/>
              <a:pPr/>
              <a:t>37</a:t>
            </a:fld>
            <a:endParaRPr lang="it-IT" altLang="it-IT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47108" name="Picture 4" descr="image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3"/>
          <a:stretch>
            <a:fillRect/>
          </a:stretch>
        </p:blipFill>
        <p:spPr bwMode="auto">
          <a:xfrm>
            <a:off x="-4763" y="100013"/>
            <a:ext cx="9148763" cy="607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Oval 5"/>
          <p:cNvSpPr>
            <a:spLocks noChangeArrowheads="1"/>
          </p:cNvSpPr>
          <p:nvPr/>
        </p:nvSpPr>
        <p:spPr bwMode="auto">
          <a:xfrm>
            <a:off x="3352800" y="1828800"/>
            <a:ext cx="1219200" cy="6096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7110" name="Oval 6"/>
          <p:cNvSpPr>
            <a:spLocks noChangeArrowheads="1"/>
          </p:cNvSpPr>
          <p:nvPr/>
        </p:nvSpPr>
        <p:spPr bwMode="auto">
          <a:xfrm>
            <a:off x="533400" y="4876800"/>
            <a:ext cx="1219200" cy="762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340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animBg="1"/>
      <p:bldP spid="471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B379-832A-4194-88D5-8CFB244DAA8E}" type="slidenum">
              <a:rPr lang="it-IT" altLang="it-IT"/>
              <a:pPr/>
              <a:t>38</a:t>
            </a:fld>
            <a:endParaRPr lang="it-IT" altLang="it-IT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LINFOCITI T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04800" y="1143000"/>
            <a:ext cx="9372600" cy="5715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it-IT" altLang="it-IT" sz="1600" dirty="0"/>
          </a:p>
          <a:p>
            <a:pPr lvl="1">
              <a:lnSpc>
                <a:spcPct val="80000"/>
              </a:lnSpc>
            </a:pPr>
            <a:r>
              <a:rPr lang="it-IT" altLang="it-IT" dirty="0"/>
              <a:t>MATURANO NEL TIMO</a:t>
            </a:r>
          </a:p>
          <a:p>
            <a:pPr lvl="1">
              <a:lnSpc>
                <a:spcPct val="80000"/>
              </a:lnSpc>
            </a:pPr>
            <a:r>
              <a:rPr lang="it-IT" altLang="it-IT" dirty="0"/>
              <a:t>STAZIONANO TRA LINFONODI E MILZA</a:t>
            </a:r>
          </a:p>
          <a:p>
            <a:pPr lvl="1">
              <a:lnSpc>
                <a:spcPct val="80000"/>
              </a:lnSpc>
            </a:pPr>
            <a:r>
              <a:rPr lang="it-IT" altLang="it-IT" dirty="0"/>
              <a:t>VENGONO ATTIVATI DA CELLULE CHE MOSTRANO ANTIGENI SULLA PROPRIA MEMBRANA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it-IT" altLang="it-IT" dirty="0"/>
              <a:t>	</a:t>
            </a:r>
            <a:r>
              <a:rPr lang="it-IT" altLang="it-IT" sz="2800" dirty="0"/>
              <a:t>TIPI DIVERSI CON DIVERSE FUNZIONI:</a:t>
            </a:r>
          </a:p>
          <a:p>
            <a:pPr lvl="1">
              <a:lnSpc>
                <a:spcPct val="80000"/>
              </a:lnSpc>
            </a:pPr>
            <a:r>
              <a:rPr lang="it-IT" altLang="it-IT" dirty="0"/>
              <a:t>T CITOTOSSICI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it-IT" altLang="it-IT" dirty="0"/>
              <a:t>	ATTACCANO DIRETTAMENTE CELLULE </a:t>
            </a:r>
            <a:r>
              <a:rPr lang="it-IT" altLang="it-IT" dirty="0" smtClean="0"/>
              <a:t>INFETTATE</a:t>
            </a:r>
            <a:endParaRPr lang="it-IT" altLang="it-IT" dirty="0"/>
          </a:p>
          <a:p>
            <a:pPr lvl="1">
              <a:lnSpc>
                <a:spcPct val="80000"/>
              </a:lnSpc>
            </a:pPr>
            <a:r>
              <a:rPr lang="it-IT" altLang="it-IT" dirty="0"/>
              <a:t>T HELPER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it-IT" altLang="it-IT" dirty="0"/>
              <a:t>	STIMOLANO I LINFOCITI B A PRODURRE ANTICORPI</a:t>
            </a:r>
          </a:p>
          <a:p>
            <a:pPr lvl="1">
              <a:lnSpc>
                <a:spcPct val="80000"/>
              </a:lnSpc>
            </a:pPr>
            <a:r>
              <a:rPr lang="it-IT" altLang="it-IT" dirty="0"/>
              <a:t>NK (NATURAL KILLER)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it-IT" altLang="it-IT" dirty="0"/>
              <a:t>	ANTITUMORALE E ANTIVIRALE NON DIPENDENTE DA CONTATTO CON ANTIGENE</a:t>
            </a:r>
          </a:p>
          <a:p>
            <a:pPr lvl="1">
              <a:lnSpc>
                <a:spcPct val="80000"/>
              </a:lnSpc>
            </a:pP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14365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2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DE87-AAA6-4D5D-8573-7A185DF64371}" type="slidenum">
              <a:rPr lang="it-IT" altLang="it-IT"/>
              <a:pPr/>
              <a:t>39</a:t>
            </a:fld>
            <a:endParaRPr lang="it-IT" altLang="it-IT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LINFOCITI B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468560" y="914400"/>
            <a:ext cx="9677400" cy="5943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it-IT" altLang="it-IT" dirty="0"/>
              <a:t>	</a:t>
            </a:r>
          </a:p>
          <a:p>
            <a:pPr lvl="1"/>
            <a:r>
              <a:rPr lang="it-IT" altLang="it-IT" dirty="0"/>
              <a:t>MATURANO NEL MIDOLLO OSSEO (=BONE MARROW)</a:t>
            </a:r>
          </a:p>
          <a:p>
            <a:pPr lvl="1"/>
            <a:r>
              <a:rPr lang="it-IT" altLang="it-IT" dirty="0"/>
              <a:t>STAZIONANO TRA LINFONODI E MILZA</a:t>
            </a:r>
          </a:p>
          <a:p>
            <a:pPr lvl="1"/>
            <a:r>
              <a:rPr lang="it-IT" altLang="it-IT" dirty="0"/>
              <a:t>DEVONO ESSERE ATTIVATI DA UN LINFOCITA T HELPER</a:t>
            </a:r>
          </a:p>
          <a:p>
            <a:pPr lvl="1"/>
            <a:r>
              <a:rPr lang="it-IT" altLang="it-IT" dirty="0"/>
              <a:t>QUANDO ATTIVATI </a:t>
            </a:r>
            <a:endParaRPr lang="it-IT" altLang="it-IT" dirty="0" smtClean="0"/>
          </a:p>
          <a:p>
            <a:pPr lvl="2"/>
            <a:r>
              <a:rPr lang="it-IT" altLang="it-IT" sz="2800" dirty="0" smtClean="0"/>
              <a:t>PRODUCONO </a:t>
            </a:r>
            <a:r>
              <a:rPr lang="it-IT" altLang="it-IT" sz="2800" dirty="0"/>
              <a:t>IMMUNOGLOBULINE = ANTICORPI</a:t>
            </a:r>
          </a:p>
          <a:p>
            <a:pPr lvl="2"/>
            <a:r>
              <a:rPr lang="it-IT" altLang="it-IT" sz="2800" dirty="0" smtClean="0"/>
              <a:t>DIVENTANO LINFOCITI </a:t>
            </a:r>
            <a:r>
              <a:rPr lang="it-IT" altLang="it-IT" sz="2800" dirty="0"/>
              <a:t>B </a:t>
            </a:r>
            <a:r>
              <a:rPr lang="it-IT" altLang="it-IT" sz="2800" dirty="0" smtClean="0"/>
              <a:t>MEMORIA</a:t>
            </a:r>
            <a:endParaRPr lang="it-IT" altLang="it-IT" sz="2800" dirty="0"/>
          </a:p>
        </p:txBody>
      </p:sp>
    </p:spTree>
    <p:extLst>
      <p:ext uri="{BB962C8B-B14F-4D97-AF65-F5344CB8AC3E}">
        <p14:creationId xmlns:p14="http://schemas.microsoft.com/office/powerpoint/2010/main" val="421902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B1E8-2533-46EC-BB2E-437DF4AF3A9A}" type="slidenum">
              <a:rPr lang="it-IT" altLang="it-IT"/>
              <a:pPr/>
              <a:t>4</a:t>
            </a:fld>
            <a:endParaRPr lang="it-IT" altLang="it-IT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2133600"/>
          </a:xfrm>
        </p:spPr>
        <p:txBody>
          <a:bodyPr/>
          <a:lstStyle/>
          <a:p>
            <a:r>
              <a:rPr lang="it-IT" altLang="it-IT"/>
              <a:t>LE VENE E LE ARTERIE NON SONO GLI UNICI VASI A PORTARE LIQUIDI: I VASI LINFATICI</a:t>
            </a:r>
          </a:p>
        </p:txBody>
      </p:sp>
      <p:pic>
        <p:nvPicPr>
          <p:cNvPr id="18437" name="Picture 5" descr="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257425"/>
            <a:ext cx="7667625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4716463" y="1916113"/>
            <a:ext cx="1619250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r>
              <a:rPr lang="it-IT" altLang="it-IT" sz="9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auto">
          <a:xfrm rot="-255050">
            <a:off x="827088" y="2852738"/>
            <a:ext cx="4464050" cy="492125"/>
          </a:xfrm>
          <a:prstGeom prst="leftArrow">
            <a:avLst>
              <a:gd name="adj1" fmla="val 50000"/>
              <a:gd name="adj2" fmla="val 22677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960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  <p:bldP spid="1843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5674-EE5E-419B-8E5D-037FD5D9DAA9}" type="slidenum">
              <a:rPr lang="it-IT" altLang="it-IT"/>
              <a:pPr/>
              <a:t>40</a:t>
            </a:fld>
            <a:endParaRPr lang="it-IT" altLang="it-IT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GLI ANTICORPI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altLang="it-IT" sz="2800" dirty="0" err="1"/>
              <a:t>IgG</a:t>
            </a:r>
            <a:r>
              <a:rPr lang="it-IT" altLang="it-IT" sz="2800" dirty="0"/>
              <a:t> (IMMUNOGLOBULINA G) 80%</a:t>
            </a:r>
          </a:p>
          <a:p>
            <a:pPr lvl="1">
              <a:lnSpc>
                <a:spcPct val="80000"/>
              </a:lnSpc>
            </a:pPr>
            <a:r>
              <a:rPr lang="it-IT" altLang="it-IT" sz="2400" dirty="0" smtClean="0"/>
              <a:t>MEMORIA</a:t>
            </a:r>
          </a:p>
          <a:p>
            <a:pPr lvl="1">
              <a:lnSpc>
                <a:spcPct val="80000"/>
              </a:lnSpc>
            </a:pPr>
            <a:r>
              <a:rPr lang="it-IT" altLang="it-IT" sz="2400" dirty="0" smtClean="0"/>
              <a:t>ATTRAVERSA </a:t>
            </a:r>
            <a:r>
              <a:rPr lang="it-IT" altLang="it-IT" sz="2400" dirty="0"/>
              <a:t>PLACENTA E SI TROVA NEL LATTE MATERNO</a:t>
            </a:r>
          </a:p>
          <a:p>
            <a:pPr>
              <a:lnSpc>
                <a:spcPct val="80000"/>
              </a:lnSpc>
            </a:pPr>
            <a:r>
              <a:rPr lang="it-IT" altLang="it-IT" sz="2800" dirty="0" err="1"/>
              <a:t>IgA</a:t>
            </a:r>
            <a:r>
              <a:rPr lang="it-IT" altLang="it-IT" sz="2800" dirty="0"/>
              <a:t> </a:t>
            </a:r>
          </a:p>
          <a:p>
            <a:pPr lvl="1">
              <a:lnSpc>
                <a:spcPct val="80000"/>
              </a:lnSpc>
            </a:pPr>
            <a:r>
              <a:rPr lang="it-IT" altLang="it-IT" sz="2400" dirty="0"/>
              <a:t>SECRETIVA (SALIVA, LATTE, MUCO, LACRIME)</a:t>
            </a:r>
          </a:p>
          <a:p>
            <a:pPr>
              <a:lnSpc>
                <a:spcPct val="80000"/>
              </a:lnSpc>
            </a:pPr>
            <a:r>
              <a:rPr lang="it-IT" altLang="it-IT" sz="2800" dirty="0" err="1"/>
              <a:t>IgM</a:t>
            </a:r>
            <a:endParaRPr lang="it-IT" altLang="it-IT" sz="2800" dirty="0"/>
          </a:p>
          <a:p>
            <a:pPr lvl="1">
              <a:lnSpc>
                <a:spcPct val="80000"/>
              </a:lnSpc>
            </a:pPr>
            <a:r>
              <a:rPr lang="it-IT" altLang="it-IT" sz="2400" dirty="0" smtClean="0"/>
              <a:t>MALATTIA IN CORSO (1</a:t>
            </a:r>
            <a:r>
              <a:rPr lang="it-IT" altLang="it-IT" sz="2400" dirty="0"/>
              <a:t>^ SETTIMANA), POI SCOMPARE</a:t>
            </a:r>
          </a:p>
          <a:p>
            <a:pPr>
              <a:lnSpc>
                <a:spcPct val="80000"/>
              </a:lnSpc>
            </a:pPr>
            <a:r>
              <a:rPr lang="it-IT" altLang="it-IT" sz="2800" dirty="0" err="1"/>
              <a:t>IgE</a:t>
            </a:r>
            <a:endParaRPr lang="it-IT" altLang="it-IT" sz="2800" dirty="0"/>
          </a:p>
          <a:p>
            <a:pPr lvl="1">
              <a:lnSpc>
                <a:spcPct val="80000"/>
              </a:lnSpc>
            </a:pPr>
            <a:r>
              <a:rPr lang="it-IT" altLang="it-IT" sz="2400" dirty="0"/>
              <a:t>PARASSITI, ELMINTI</a:t>
            </a:r>
          </a:p>
          <a:p>
            <a:pPr lvl="1">
              <a:lnSpc>
                <a:spcPct val="80000"/>
              </a:lnSpc>
            </a:pPr>
            <a:r>
              <a:rPr lang="it-IT" altLang="it-IT" sz="2400" dirty="0"/>
              <a:t>REAZIONE IMMEDIATA</a:t>
            </a:r>
          </a:p>
          <a:p>
            <a:pPr lvl="1">
              <a:lnSpc>
                <a:spcPct val="80000"/>
              </a:lnSpc>
            </a:pPr>
            <a:r>
              <a:rPr lang="it-IT" altLang="it-IT" sz="2400" dirty="0"/>
              <a:t>ALLERGIA, SHOCK ANAFILATTICO</a:t>
            </a:r>
          </a:p>
          <a:p>
            <a:pPr>
              <a:lnSpc>
                <a:spcPct val="80000"/>
              </a:lnSpc>
            </a:pPr>
            <a:r>
              <a:rPr lang="it-IT" altLang="it-IT" sz="2800" dirty="0" err="1"/>
              <a:t>IgD</a:t>
            </a:r>
            <a:endParaRPr lang="it-IT" altLang="it-IT" sz="2800" dirty="0"/>
          </a:p>
          <a:p>
            <a:pPr lvl="1">
              <a:lnSpc>
                <a:spcPct val="80000"/>
              </a:lnSpc>
            </a:pPr>
            <a:r>
              <a:rPr lang="it-IT" altLang="it-IT" sz="2400" dirty="0"/>
              <a:t>RECETTORE DI MEMBRANA?</a:t>
            </a:r>
          </a:p>
        </p:txBody>
      </p:sp>
    </p:spTree>
    <p:extLst>
      <p:ext uri="{BB962C8B-B14F-4D97-AF65-F5344CB8AC3E}">
        <p14:creationId xmlns:p14="http://schemas.microsoft.com/office/powerpoint/2010/main" val="326880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44EB-3DDE-4F9A-8BBB-ABD7187EEF9B}" type="slidenum">
              <a:rPr lang="it-IT" altLang="it-IT"/>
              <a:pPr/>
              <a:t>41</a:t>
            </a:fld>
            <a:endParaRPr lang="it-IT" altLang="it-IT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"/>
            <a:ext cx="9144000" cy="2209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it-IT" altLang="it-IT" sz="2400" dirty="0"/>
              <a:t>GLI ANTICORPI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it-IT" altLang="it-IT" sz="2400" dirty="0" smtClean="0"/>
              <a:t>DANNO DIRETTO</a:t>
            </a:r>
            <a:endParaRPr lang="it-IT" altLang="it-IT" sz="2400" dirty="0"/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it-IT" altLang="it-IT" sz="2400" dirty="0"/>
              <a:t>CONSENTONO IL RICONOSCIMENTO DELL’ANTIGENE DA PARTE DI LINFOCITI T E NEUTROFILI PER LA LISI CELLULO-MEDIATA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it-IT" altLang="it-IT" sz="2400" dirty="0"/>
          </a:p>
        </p:txBody>
      </p:sp>
      <p:pic>
        <p:nvPicPr>
          <p:cNvPr id="58372" name="Picture 4" descr="imag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5025"/>
            <a:ext cx="81311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72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0866-4FB3-4C73-9FE8-91A1F2870B7F}" type="slidenum">
              <a:rPr lang="it-IT" altLang="it-IT"/>
              <a:pPr/>
              <a:t>42</a:t>
            </a:fld>
            <a:endParaRPr lang="it-IT" altLang="it-IT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LINFOCITI T E B MEMORIA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altLang="it-IT" sz="2800" dirty="0"/>
              <a:t>AL PRIMO INCONTRO CON UNA CELLULA INFETTATA DAL VIRUS SI CREANO LINFOCITI MEMORIA CHE POSSONO VIVERE PER TUTTA LA VITA DELL’INDIVIDUO</a:t>
            </a:r>
          </a:p>
          <a:p>
            <a:pPr>
              <a:lnSpc>
                <a:spcPct val="90000"/>
              </a:lnSpc>
            </a:pPr>
            <a:r>
              <a:rPr lang="it-IT" altLang="it-IT" sz="2800" dirty="0"/>
              <a:t>AL SECONDO INCONTRO LA REAZIONE E’ COSI’ FORTE E VELOCE (3-5 GIORNI) CHE NON DA’ SINTOMI DI INFEZIONE</a:t>
            </a:r>
          </a:p>
          <a:p>
            <a:pPr>
              <a:lnSpc>
                <a:spcPct val="90000"/>
              </a:lnSpc>
            </a:pPr>
            <a:r>
              <a:rPr lang="it-IT" altLang="it-IT" sz="2800" dirty="0"/>
              <a:t>QUESTA E’ LA RATIO DELLE VACCINAZIONI</a:t>
            </a:r>
          </a:p>
          <a:p>
            <a:pPr>
              <a:lnSpc>
                <a:spcPct val="90000"/>
              </a:lnSpc>
            </a:pPr>
            <a:r>
              <a:rPr lang="it-IT" altLang="it-IT" sz="2800" dirty="0"/>
              <a:t>LE MALATTIE VIRALI CHE CAMBIANO GENOMA SPESSO (RAFFREDDORE, INFLUENZA, MALATTIE “MODERNE”) </a:t>
            </a:r>
            <a:r>
              <a:rPr lang="it-IT" altLang="it-IT" sz="2800" dirty="0" smtClean="0"/>
              <a:t>SONO POCO </a:t>
            </a:r>
            <a:r>
              <a:rPr lang="it-IT" altLang="it-IT" sz="2800" dirty="0"/>
              <a:t>COLPITE DA CELLULE MEMORIA</a:t>
            </a:r>
          </a:p>
        </p:txBody>
      </p:sp>
    </p:spTree>
    <p:extLst>
      <p:ext uri="{BB962C8B-B14F-4D97-AF65-F5344CB8AC3E}">
        <p14:creationId xmlns:p14="http://schemas.microsoft.com/office/powerpoint/2010/main" val="123703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26D6F-A4A4-467E-8C5A-75B937BAC91A}" type="slidenum">
              <a:rPr lang="it-IT" altLang="it-IT"/>
              <a:pPr/>
              <a:t>43</a:t>
            </a:fld>
            <a:endParaRPr lang="it-IT" altLang="it-IT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86400" y="304800"/>
            <a:ext cx="3657600" cy="2819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it-IT" altLang="it-IT"/>
              <a:t>	OGNI PLASMACELLULA PRODUCE 2000 ANTICORPI AL SECONDO</a:t>
            </a:r>
          </a:p>
        </p:txBody>
      </p:sp>
      <p:pic>
        <p:nvPicPr>
          <p:cNvPr id="46084" name="Picture 4" descr="linfocito_5_gall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5"/>
          <a:stretch>
            <a:fillRect/>
          </a:stretch>
        </p:blipFill>
        <p:spPr bwMode="auto">
          <a:xfrm>
            <a:off x="-36512" y="-27384"/>
            <a:ext cx="5544616" cy="694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60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5B43-C323-48A2-9A58-5460D0E5C578}" type="slidenum">
              <a:rPr lang="it-IT" altLang="it-IT"/>
              <a:pPr/>
              <a:t>44</a:t>
            </a:fld>
            <a:endParaRPr lang="it-IT" altLang="it-IT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ALLERGIE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449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it-IT" altLang="it-IT" dirty="0"/>
              <a:t>LE IMMUNOGLOBULINE </a:t>
            </a:r>
            <a:r>
              <a:rPr lang="it-IT" altLang="it-IT" sz="4400" dirty="0"/>
              <a:t>E</a:t>
            </a:r>
            <a:r>
              <a:rPr lang="it-IT" altLang="it-IT" dirty="0"/>
              <a:t> (</a:t>
            </a:r>
            <a:r>
              <a:rPr lang="it-IT" altLang="it-IT" dirty="0" err="1"/>
              <a:t>IgE</a:t>
            </a:r>
            <a:r>
              <a:rPr lang="it-IT" altLang="it-IT" dirty="0"/>
              <a:t>) SONO COINVOLTE NEL MECCANISMO DELL’ALLERGIA</a:t>
            </a:r>
          </a:p>
          <a:p>
            <a:pPr>
              <a:buFont typeface="Wingdings" pitchFamily="2" charset="2"/>
              <a:buNone/>
            </a:pPr>
            <a:r>
              <a:rPr lang="it-IT" altLang="it-IT" dirty="0"/>
              <a:t>ES: ASMA, ORTICARIA, ALLERGIE </a:t>
            </a:r>
            <a:r>
              <a:rPr lang="it-IT" altLang="it-IT" dirty="0" smtClean="0"/>
              <a:t>ALIMENTARI E STAGIONALI, </a:t>
            </a:r>
            <a:r>
              <a:rPr lang="it-IT" altLang="it-IT" dirty="0"/>
              <a:t>SHOCK ANAFILATTICO</a:t>
            </a:r>
          </a:p>
        </p:txBody>
      </p:sp>
      <p:pic>
        <p:nvPicPr>
          <p:cNvPr id="38916" name="Picture 4" descr="plasmacellu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2863"/>
            <a:ext cx="9144000" cy="254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3704457"/>
            <a:ext cx="1547664" cy="73265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altLang="it-IT" sz="2400" dirty="0" smtClean="0"/>
              <a:t>LINFOCITI B ATTIVATI</a:t>
            </a:r>
            <a:endParaRPr lang="it-IT" altLang="it-IT" sz="2400" dirty="0"/>
          </a:p>
        </p:txBody>
      </p:sp>
    </p:spTree>
    <p:extLst>
      <p:ext uri="{BB962C8B-B14F-4D97-AF65-F5344CB8AC3E}">
        <p14:creationId xmlns:p14="http://schemas.microsoft.com/office/powerpoint/2010/main" val="117487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47FF-6850-4B4D-9382-9FA6664D41E1}" type="slidenum">
              <a:rPr lang="it-IT" altLang="it-IT"/>
              <a:pPr/>
              <a:t>45</a:t>
            </a:fld>
            <a:endParaRPr lang="it-IT" altLang="it-IT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0" y="304800"/>
            <a:ext cx="3810000" cy="6858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it-IT" altLang="it-IT" sz="2800"/>
              <a:t>MALATTIE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it-IT" altLang="it-IT" sz="2800"/>
              <a:t>AUTOIMMUNI: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it-IT" altLang="it-IT" sz="1200"/>
          </a:p>
          <a:p>
            <a:pPr>
              <a:lnSpc>
                <a:spcPct val="80000"/>
              </a:lnSpc>
            </a:pPr>
            <a:r>
              <a:rPr lang="it-IT" altLang="it-IT" sz="2800"/>
              <a:t>TIROIDITE</a:t>
            </a:r>
          </a:p>
          <a:p>
            <a:pPr>
              <a:lnSpc>
                <a:spcPct val="80000"/>
              </a:lnSpc>
            </a:pPr>
            <a:r>
              <a:rPr lang="it-IT" altLang="it-IT" sz="2800"/>
              <a:t>LUPUS</a:t>
            </a:r>
          </a:p>
          <a:p>
            <a:pPr>
              <a:lnSpc>
                <a:spcPct val="80000"/>
              </a:lnSpc>
            </a:pPr>
            <a:r>
              <a:rPr lang="it-IT" altLang="it-IT" sz="2800"/>
              <a:t>CELIACHIA</a:t>
            </a:r>
          </a:p>
          <a:p>
            <a:pPr>
              <a:lnSpc>
                <a:spcPct val="80000"/>
              </a:lnSpc>
            </a:pPr>
            <a:r>
              <a:rPr lang="it-IT" altLang="it-IT" sz="2800"/>
              <a:t>M. CHRON, RCUE</a:t>
            </a:r>
          </a:p>
          <a:p>
            <a:pPr>
              <a:lnSpc>
                <a:spcPct val="80000"/>
              </a:lnSpc>
            </a:pPr>
            <a:r>
              <a:rPr lang="it-IT" altLang="it-IT" sz="2800"/>
              <a:t>ASMA</a:t>
            </a:r>
          </a:p>
          <a:p>
            <a:pPr>
              <a:lnSpc>
                <a:spcPct val="80000"/>
              </a:lnSpc>
            </a:pPr>
            <a:r>
              <a:rPr lang="it-IT" altLang="it-IT" sz="2800"/>
              <a:t>ORTICARIA</a:t>
            </a:r>
          </a:p>
          <a:p>
            <a:pPr>
              <a:lnSpc>
                <a:spcPct val="80000"/>
              </a:lnSpc>
            </a:pPr>
            <a:r>
              <a:rPr lang="it-IT" altLang="it-IT" sz="2800"/>
              <a:t>PSORIASI</a:t>
            </a:r>
          </a:p>
          <a:p>
            <a:pPr>
              <a:lnSpc>
                <a:spcPct val="80000"/>
              </a:lnSpc>
            </a:pPr>
            <a:r>
              <a:rPr lang="it-IT" altLang="it-IT" sz="2800"/>
              <a:t>VITILIGO</a:t>
            </a:r>
          </a:p>
          <a:p>
            <a:pPr>
              <a:lnSpc>
                <a:spcPct val="80000"/>
              </a:lnSpc>
            </a:pPr>
            <a:r>
              <a:rPr lang="it-IT" altLang="it-IT" sz="2800"/>
              <a:t>FIBROMIALGIA</a:t>
            </a:r>
          </a:p>
          <a:p>
            <a:pPr>
              <a:lnSpc>
                <a:spcPct val="80000"/>
              </a:lnSpc>
            </a:pPr>
            <a:r>
              <a:rPr lang="it-IT" altLang="it-IT" sz="2800"/>
              <a:t>ARTRITE REUMATOIDE</a:t>
            </a:r>
          </a:p>
          <a:p>
            <a:pPr>
              <a:lnSpc>
                <a:spcPct val="80000"/>
              </a:lnSpc>
            </a:pPr>
            <a:r>
              <a:rPr lang="it-IT" altLang="it-IT" sz="2800"/>
              <a:t>SCLEROSI MULTIPLA</a:t>
            </a:r>
          </a:p>
        </p:txBody>
      </p:sp>
      <p:pic>
        <p:nvPicPr>
          <p:cNvPr id="67589" name="Picture 5" descr="malattie_autoimmuni_intesti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95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46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7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75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5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75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E723-E196-48C1-96EE-061339B6814D}" type="slidenum">
              <a:rPr lang="it-IT" altLang="it-IT"/>
              <a:pPr/>
              <a:t>46</a:t>
            </a:fld>
            <a:endParaRPr lang="it-IT" altLang="it-IT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72200" y="-381000"/>
            <a:ext cx="3048000" cy="63246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it-IT" altLang="it-IT" sz="3600"/>
              <a:t>L’IMMUNITA’ ASPECIFICA E ADATTATIVA DIALOGANO TRA LORO</a:t>
            </a:r>
          </a:p>
        </p:txBody>
      </p:sp>
      <p:pic>
        <p:nvPicPr>
          <p:cNvPr id="97285" name="Picture 5" descr="nri1688-f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92"/>
          <a:stretch>
            <a:fillRect/>
          </a:stretch>
        </p:blipFill>
        <p:spPr bwMode="auto">
          <a:xfrm>
            <a:off x="0" y="228600"/>
            <a:ext cx="6172200" cy="652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94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95E8-7E8B-49F4-904A-E4AC86F0E59F}" type="slidenum">
              <a:rPr lang="it-IT" altLang="it-IT"/>
              <a:pPr/>
              <a:t>5</a:t>
            </a:fld>
            <a:endParaRPr lang="it-IT" altLang="it-IT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52413" y="836613"/>
            <a:ext cx="3671888" cy="388778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altLang="it-IT"/>
              <a:t>	I LIQUIDI IN ECCESSO DEL TESSUTO VENGONO DRENATI DALLE VALVOLE DEL CAPILLARE LINFATICO</a:t>
            </a:r>
          </a:p>
        </p:txBody>
      </p:sp>
      <p:pic>
        <p:nvPicPr>
          <p:cNvPr id="30724" name="Picture 4" descr="LINFA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763963"/>
            <a:ext cx="4608513" cy="309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5" name="Picture 5" descr="linfa 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8" y="0"/>
            <a:ext cx="5624512" cy="378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24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CE26E-A4AD-40A2-8349-82E340B450A5}" type="slidenum">
              <a:rPr lang="it-IT" altLang="it-IT"/>
              <a:pPr/>
              <a:t>6</a:t>
            </a:fld>
            <a:endParaRPr lang="it-IT" altLang="it-IT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sz="4000"/>
              <a:t>COS’E’ LA LINFA?</a:t>
            </a:r>
            <a:br>
              <a:rPr lang="it-IT" altLang="it-IT" sz="4000"/>
            </a:br>
            <a:endParaRPr lang="it-IT" altLang="it-IT" sz="400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it-IT" altLang="it-IT"/>
              <a:t>ACQUA</a:t>
            </a:r>
          </a:p>
          <a:p>
            <a:pPr>
              <a:buFont typeface="Wingdings" pitchFamily="2" charset="2"/>
              <a:buNone/>
            </a:pPr>
            <a:r>
              <a:rPr lang="it-IT" altLang="it-IT"/>
              <a:t>PROTEINE</a:t>
            </a:r>
          </a:p>
          <a:p>
            <a:pPr>
              <a:buFont typeface="Wingdings" pitchFamily="2" charset="2"/>
              <a:buNone/>
            </a:pPr>
            <a:r>
              <a:rPr lang="it-IT" altLang="it-IT"/>
              <a:t>ELETTROLITI (POTASSIO, SODIO, ECC…)</a:t>
            </a:r>
          </a:p>
          <a:p>
            <a:pPr>
              <a:buFont typeface="Wingdings" pitchFamily="2" charset="2"/>
              <a:buNone/>
            </a:pPr>
            <a:r>
              <a:rPr lang="it-IT" altLang="it-IT"/>
              <a:t>GRASSI</a:t>
            </a:r>
          </a:p>
          <a:p>
            <a:pPr>
              <a:buFont typeface="Wingdings" pitchFamily="2" charset="2"/>
              <a:buNone/>
            </a:pPr>
            <a:r>
              <a:rPr lang="it-IT" altLang="it-IT"/>
              <a:t>LINFOCITI</a:t>
            </a:r>
          </a:p>
          <a:p>
            <a:pPr>
              <a:buFont typeface="Wingdings" pitchFamily="2" charset="2"/>
              <a:buNone/>
            </a:pPr>
            <a:r>
              <a:rPr lang="it-IT" altLang="it-IT"/>
              <a:t>FIBRINOGENO (COAGULA)</a:t>
            </a:r>
          </a:p>
          <a:p>
            <a:pPr>
              <a:buFont typeface="Wingdings" pitchFamily="2" charset="2"/>
              <a:buNone/>
            </a:pPr>
            <a:endParaRPr lang="it-IT" altLang="it-IT" sz="2000"/>
          </a:p>
          <a:p>
            <a:pPr>
              <a:buFont typeface="Wingdings" pitchFamily="2" charset="2"/>
              <a:buNone/>
            </a:pPr>
            <a:r>
              <a:rPr lang="it-IT" altLang="it-IT"/>
              <a:t>NON CI SONO GLOBULI ROSSI</a:t>
            </a:r>
          </a:p>
        </p:txBody>
      </p:sp>
    </p:spTree>
    <p:extLst>
      <p:ext uri="{BB962C8B-B14F-4D97-AF65-F5344CB8AC3E}">
        <p14:creationId xmlns:p14="http://schemas.microsoft.com/office/powerpoint/2010/main" val="282231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92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44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BFE1-EA23-4376-BE40-93AEF820E3C5}" type="slidenum">
              <a:rPr lang="it-IT" altLang="it-IT"/>
              <a:pPr/>
              <a:t>7</a:t>
            </a:fld>
            <a:endParaRPr lang="it-IT" altLang="it-IT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15900" y="4624388"/>
            <a:ext cx="9540875" cy="24765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it-IT" altLang="it-IT"/>
              <a:t>	I VASI LINFATICI SONO PARTICOLARMENTE NUMEROSI NEL SISTEMA DIGERENTE, NEL FEGATO, NELLA CUTE</a:t>
            </a:r>
          </a:p>
          <a:p>
            <a:pPr>
              <a:buFont typeface="Wingdings" pitchFamily="2" charset="2"/>
              <a:buNone/>
            </a:pPr>
            <a:r>
              <a:rPr lang="it-IT" altLang="it-IT"/>
              <a:t>	NON SONO PRESENTI NEL SNC</a:t>
            </a:r>
          </a:p>
          <a:p>
            <a:pPr>
              <a:buFont typeface="Wingdings" pitchFamily="2" charset="2"/>
              <a:buNone/>
            </a:pPr>
            <a:endParaRPr lang="it-IT" altLang="it-IT"/>
          </a:p>
        </p:txBody>
      </p:sp>
      <p:pic>
        <p:nvPicPr>
          <p:cNvPr id="24580" name="Picture 4" descr="lin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212725"/>
            <a:ext cx="9144000" cy="422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60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719C-CBB0-48B8-9FC5-500E1B7E5026}" type="slidenum">
              <a:rPr lang="it-IT" altLang="it-IT"/>
              <a:pPr/>
              <a:t>8</a:t>
            </a:fld>
            <a:endParaRPr lang="it-IT" altLang="it-IT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36058" y="1125538"/>
            <a:ext cx="4716462" cy="5575300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it-IT" altLang="it-IT" dirty="0"/>
              <a:t>	I VASI LINFATICI HANNO LA TONACA MUSCOLARE RIDOTTA PERCHE’ NON SI CONTRAGGONO, DI NORMA</a:t>
            </a:r>
          </a:p>
          <a:p>
            <a:pPr>
              <a:buFont typeface="Wingdings" pitchFamily="2" charset="2"/>
              <a:buNone/>
            </a:pPr>
            <a:endParaRPr lang="it-IT" altLang="it-IT" sz="1600" dirty="0"/>
          </a:p>
          <a:p>
            <a:pPr>
              <a:buFont typeface="Wingdings" pitchFamily="2" charset="2"/>
              <a:buNone/>
            </a:pPr>
            <a:r>
              <a:rPr lang="it-IT" altLang="it-IT" dirty="0"/>
              <a:t>	</a:t>
            </a:r>
            <a:endParaRPr lang="it-IT" altLang="it-IT" sz="2800" dirty="0"/>
          </a:p>
        </p:txBody>
      </p:sp>
      <p:pic>
        <p:nvPicPr>
          <p:cNvPr id="31749" name="Picture 4" descr="linfono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4" t="5249" b="43570"/>
          <a:stretch>
            <a:fillRect/>
          </a:stretch>
        </p:blipFill>
        <p:spPr bwMode="auto">
          <a:xfrm>
            <a:off x="71438" y="908050"/>
            <a:ext cx="4572000" cy="406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34925" y="333375"/>
            <a:ext cx="5689600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it-IT" altLang="it-IT" sz="2800">
                <a:effectLst/>
              </a:rPr>
              <a:t>ARTERIA    VENA	    LINFATICO</a:t>
            </a:r>
          </a:p>
        </p:txBody>
      </p:sp>
    </p:spTree>
    <p:extLst>
      <p:ext uri="{BB962C8B-B14F-4D97-AF65-F5344CB8AC3E}">
        <p14:creationId xmlns:p14="http://schemas.microsoft.com/office/powerpoint/2010/main" val="167318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7A59-7640-4369-BC1A-E6173CC084CC}" type="slidenum">
              <a:rPr lang="it-IT" altLang="it-IT"/>
              <a:pPr/>
              <a:t>9</a:t>
            </a:fld>
            <a:endParaRPr lang="it-IT" altLang="it-IT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227013" y="115888"/>
            <a:ext cx="9407526" cy="14414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altLang="it-IT"/>
              <a:t>	LA LINFA PROCEDE LUNGO IL VASO LINFATICO SPINTA DAL MOVIMENTO DEI MUSCOLI E DEGLI ORGANI ATTORNO</a:t>
            </a:r>
          </a:p>
        </p:txBody>
      </p:sp>
      <p:pic>
        <p:nvPicPr>
          <p:cNvPr id="40963" name="Picture 3" descr="Effetto pompa muscol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2"/>
          <a:stretch>
            <a:fillRect/>
          </a:stretch>
        </p:blipFill>
        <p:spPr bwMode="auto">
          <a:xfrm>
            <a:off x="-740768" y="1638300"/>
            <a:ext cx="8193088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6012160" y="1638300"/>
            <a:ext cx="3024336" cy="3662908"/>
          </a:xfrm>
          <a:prstGeom prst="rect">
            <a:avLst/>
          </a:prstGeom>
          <a:solidFill>
            <a:schemeClr val="bg1"/>
          </a:solidFill>
          <a:ln w="539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altLang="it-IT" dirty="0"/>
              <a:t>	</a:t>
            </a:r>
            <a:r>
              <a:rPr lang="it-IT" altLang="it-IT" dirty="0">
                <a:solidFill>
                  <a:srgbClr val="000000"/>
                </a:solidFill>
                <a:effectLst/>
              </a:rPr>
              <a:t>LA PRIMA TERAPIA CONTRO LE GAMBE GONFIE DOVREBBE ESSERE CAMMINARE</a:t>
            </a:r>
          </a:p>
        </p:txBody>
      </p:sp>
    </p:spTree>
    <p:extLst>
      <p:ext uri="{BB962C8B-B14F-4D97-AF65-F5344CB8AC3E}">
        <p14:creationId xmlns:p14="http://schemas.microsoft.com/office/powerpoint/2010/main" val="85309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1019</Words>
  <Application>Microsoft Office PowerPoint</Application>
  <PresentationFormat>Presentazione su schermo (4:3)</PresentationFormat>
  <Paragraphs>248</Paragraphs>
  <Slides>46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46</vt:i4>
      </vt:variant>
    </vt:vector>
  </HeadingPairs>
  <TitlesOfParts>
    <vt:vector size="51" baseType="lpstr">
      <vt:lpstr>Arial</vt:lpstr>
      <vt:lpstr>Calibri</vt:lpstr>
      <vt:lpstr>Tahoma</vt:lpstr>
      <vt:lpstr>Wingdings</vt:lpstr>
      <vt:lpstr>Tema di Office</vt:lpstr>
      <vt:lpstr>SISTEMA LINFATICO</vt:lpstr>
      <vt:lpstr>CIRCOLAZIONE SANGUIGNA</vt:lpstr>
      <vt:lpstr>Presentazione standard di PowerPoint</vt:lpstr>
      <vt:lpstr>LE VENE E LE ARTERIE NON SONO GLI UNICI VASI A PORTARE LIQUIDI: I VASI LINFATICI</vt:lpstr>
      <vt:lpstr>Presentazione standard di PowerPoint</vt:lpstr>
      <vt:lpstr>COS’E’ LA LINFA?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SISTEMA IMMUNITARIO</vt:lpstr>
      <vt:lpstr>NEL SANGUE C’E’ UN SACCO DI ROBA…</vt:lpstr>
      <vt:lpstr>Presentazione standard di PowerPoint</vt:lpstr>
      <vt:lpstr>EMATOPOIESI: COME SI FORMA IL SANGUE</vt:lpstr>
      <vt:lpstr>…OVVIAMENTE IL TUTTO E’ “PIUTTOSTO” COMPLICATO</vt:lpstr>
      <vt:lpstr>LE DIFESE DELL’ORGANISMO</vt:lpstr>
      <vt:lpstr>IL SISTEMA IMMUNITARIO</vt:lpstr>
      <vt:lpstr>ANTICORPI E ANTIGENI</vt:lpstr>
      <vt:lpstr>MICRORGANISMI</vt:lpstr>
      <vt:lpstr>L’INFIAMMAZIONE</vt:lpstr>
      <vt:lpstr>LA FEBBRE</vt:lpstr>
      <vt:lpstr>Presentazione standard di PowerPoint</vt:lpstr>
      <vt:lpstr>Presentazione standard di PowerPoint</vt:lpstr>
      <vt:lpstr>Presentazione standard di PowerPoint</vt:lpstr>
      <vt:lpstr>1. FAGOCITI: GRANULOCITI, MONOCITI E MACROFAGI</vt:lpstr>
      <vt:lpstr>1. FAGOCITI: GRANULOCITI, MONOCITI E MACROFAGI</vt:lpstr>
      <vt:lpstr>AMIANTO: SCANDALO MONDIALE </vt:lpstr>
      <vt:lpstr>Presentazione standard di PowerPoint</vt:lpstr>
      <vt:lpstr>2. GRANULOCITI EOSINOFILI, BASOFILI E MASTOCITI</vt:lpstr>
      <vt:lpstr>Presentazione standard di PowerPoint</vt:lpstr>
      <vt:lpstr>SISTEMA IMMUNITARIO ADATTATIVO I LINFOCITI T E B</vt:lpstr>
      <vt:lpstr>LINFOCITI</vt:lpstr>
      <vt:lpstr>LINFOCITI</vt:lpstr>
      <vt:lpstr>SELF E NON-SELF  IN IMMUNOLOGIA</vt:lpstr>
      <vt:lpstr>FASE ANTIGENE DIPENDENTE</vt:lpstr>
      <vt:lpstr>Presentazione standard di PowerPoint</vt:lpstr>
      <vt:lpstr>LINFOCITI T</vt:lpstr>
      <vt:lpstr>LINFOCITI B</vt:lpstr>
      <vt:lpstr>GLI ANTICORPI</vt:lpstr>
      <vt:lpstr>Presentazione standard di PowerPoint</vt:lpstr>
      <vt:lpstr>LINFOCITI T E B MEMORIA</vt:lpstr>
      <vt:lpstr>Presentazione standard di PowerPoint</vt:lpstr>
      <vt:lpstr>ALLERGIE</vt:lpstr>
      <vt:lpstr>Presentazione standard di PowerPoint</vt:lpstr>
      <vt:lpstr>L’IMMUNITA’ ASPECIFICA E ADATTATIVA DIALOGANO TRA LORO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LINFATICO</dc:title>
  <dc:creator>tutti</dc:creator>
  <cp:lastModifiedBy>Utente</cp:lastModifiedBy>
  <cp:revision>14</cp:revision>
  <dcterms:created xsi:type="dcterms:W3CDTF">2017-05-08T22:20:22Z</dcterms:created>
  <dcterms:modified xsi:type="dcterms:W3CDTF">2022-02-16T20:56:41Z</dcterms:modified>
</cp:coreProperties>
</file>