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8112A-0D73-455C-9465-A67016A7A3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391D8-9548-40B5-BFA2-A27F74519A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064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83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24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92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162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14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3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64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98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33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063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67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166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066800"/>
            <a:ext cx="8206680" cy="279424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altLang="it-IT" sz="4800" dirty="0" smtClean="0"/>
              <a:t>SISTEMA </a:t>
            </a:r>
            <a:r>
              <a:rPr lang="it-IT" altLang="it-IT" sz="4800" smtClean="0"/>
              <a:t>IMMUNITARIO 5 </a:t>
            </a:r>
            <a:r>
              <a:rPr lang="it-IT" altLang="it-IT" sz="4800" dirty="0" smtClean="0"/>
              <a:t>RIMEDI ANTROPOSOFO-CINESI</a:t>
            </a:r>
            <a:br>
              <a:rPr lang="it-IT" altLang="it-IT" sz="4800" dirty="0" smtClean="0"/>
            </a:br>
            <a:r>
              <a:rPr lang="it-IT" altLang="it-IT" sz="4800" dirty="0" smtClean="0"/>
              <a:t>CONTRO LA FEBBRE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0" y="3657600"/>
            <a:ext cx="9144000" cy="2819400"/>
          </a:xfrm>
        </p:spPr>
        <p:txBody>
          <a:bodyPr/>
          <a:lstStyle/>
          <a:p>
            <a:pPr eaLnBrk="1" hangingPunct="1">
              <a:defRPr/>
            </a:pPr>
            <a:endParaRPr lang="it-IT" altLang="it-IT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it-IT" altLang="it-IT" dirty="0" smtClean="0">
                <a:solidFill>
                  <a:schemeClr val="tx1"/>
                </a:solidFill>
              </a:rPr>
              <a:t>PRANIC HEALING </a:t>
            </a:r>
          </a:p>
          <a:p>
            <a:pPr eaLnBrk="1" hangingPunct="1">
              <a:defRPr/>
            </a:pPr>
            <a:endParaRPr lang="it-IT" altLang="it-IT" dirty="0" smtClean="0">
              <a:solidFill>
                <a:schemeClr val="tx1"/>
              </a:solidFill>
            </a:endParaRPr>
          </a:p>
          <a:p>
            <a:pPr algn="r" eaLnBrk="1" hangingPunct="1">
              <a:defRPr/>
            </a:pPr>
            <a:r>
              <a:rPr lang="it-IT" altLang="it-IT" dirty="0" smtClean="0">
                <a:solidFill>
                  <a:schemeClr val="tx1"/>
                </a:solidFill>
              </a:rPr>
              <a:t>	Dott. Sigfrido Forcellini</a:t>
            </a:r>
          </a:p>
        </p:txBody>
      </p:sp>
    </p:spTree>
    <p:extLst>
      <p:ext uri="{BB962C8B-B14F-4D97-AF65-F5344CB8AC3E}">
        <p14:creationId xmlns:p14="http://schemas.microsoft.com/office/powerpoint/2010/main" val="1788193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0"/>
            <a:ext cx="9372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altLang="it-IT" sz="4000" smtClean="0"/>
              <a:t>IMPACCO FREDDO DI ACQUA E LIMONE O ACETO CONTRO LA FEBBRE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991600" cy="5715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altLang="it-IT" sz="2400" dirty="0" smtClean="0"/>
              <a:t>RIEQUILIBRO L’ECCESSO DI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altLang="it-IT" sz="2400" dirty="0" smtClean="0"/>
              <a:t>CALORE AUMENTANDO LO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altLang="it-IT" sz="2400" dirty="0" smtClean="0"/>
              <a:t>YIN (FREDDO-ACQUA)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altLang="it-IT" sz="2400" dirty="0" smtClean="0"/>
              <a:t>- </a:t>
            </a:r>
            <a:r>
              <a:rPr lang="it-IT" altLang="it-IT" sz="2400" dirty="0" smtClean="0"/>
              <a:t>TESTA </a:t>
            </a:r>
            <a:endParaRPr lang="it-IT" altLang="it-IT" sz="2400" dirty="0" smtClean="0"/>
          </a:p>
          <a:p>
            <a:pPr eaLnBrk="1" hangingPunct="1">
              <a:defRPr/>
            </a:pPr>
            <a:r>
              <a:rPr lang="it-IT" altLang="it-IT" sz="2400" dirty="0" smtClean="0"/>
              <a:t>VASI DI PICCOLO CALIBRO</a:t>
            </a:r>
          </a:p>
          <a:p>
            <a:pPr eaLnBrk="1" hangingPunct="1">
              <a:defRPr/>
            </a:pPr>
            <a:r>
              <a:rPr lang="it-IT" altLang="it-IT" sz="2400" dirty="0" smtClean="0"/>
              <a:t>CAVITA’ OSSEE (SENI)</a:t>
            </a:r>
            <a:endParaRPr lang="it-IT" altLang="it-IT" sz="9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altLang="it-IT" sz="2400" dirty="0" smtClean="0"/>
              <a:t>- POLPACCI</a:t>
            </a:r>
          </a:p>
          <a:p>
            <a:pPr eaLnBrk="1" hangingPunct="1">
              <a:defRPr/>
            </a:pPr>
            <a:r>
              <a:rPr lang="it-IT" altLang="it-IT" sz="2400" dirty="0" smtClean="0"/>
              <a:t>GROSSI VASI POPLITEI</a:t>
            </a:r>
            <a:endParaRPr lang="it-IT" altLang="it-IT" sz="900" dirty="0" smtClean="0"/>
          </a:p>
          <a:p>
            <a:pPr eaLnBrk="1" hangingPunct="1">
              <a:defRPr/>
            </a:pPr>
            <a:r>
              <a:rPr lang="it-IT" altLang="it-IT" sz="2400" dirty="0" smtClean="0"/>
              <a:t>APPLICHIAMO L’IMPACCO CON ASCIUGAMANO ATTORNO</a:t>
            </a:r>
          </a:p>
          <a:p>
            <a:pPr eaLnBrk="1" hangingPunct="1">
              <a:defRPr/>
            </a:pPr>
            <a:r>
              <a:rPr lang="it-IT" altLang="it-IT" sz="2400" dirty="0" smtClean="0"/>
              <a:t>RIMUOVERE QUANDO CALDO/ASCIUTTO</a:t>
            </a:r>
          </a:p>
          <a:p>
            <a:pPr eaLnBrk="1" hangingPunct="1">
              <a:defRPr/>
            </a:pPr>
            <a:r>
              <a:rPr lang="it-IT" altLang="it-IT" sz="2400" dirty="0" smtClean="0"/>
              <a:t>RIPETIBILE TRE VOLTE</a:t>
            </a:r>
          </a:p>
          <a:p>
            <a:pPr eaLnBrk="1" hangingPunct="1">
              <a:defRPr/>
            </a:pPr>
            <a:r>
              <a:rPr lang="it-IT" altLang="it-IT" sz="2400" dirty="0" smtClean="0"/>
              <a:t>SE PIEDI FREDDI PORTIAMO L’ORGANISMO DI CALORE IN EQUILIBRIO FRIZIONANDO I PIEDI CON ESSENZA DI ARNICA</a:t>
            </a:r>
          </a:p>
        </p:txBody>
      </p:sp>
      <p:pic>
        <p:nvPicPr>
          <p:cNvPr id="231429" name="Picture 5" descr="VASI POPL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484" y="1556792"/>
            <a:ext cx="2902820" cy="233610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430" name="Picture 6" descr="VASI FRO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556792"/>
            <a:ext cx="1579562" cy="2362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29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1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1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1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228600"/>
            <a:ext cx="56388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altLang="it-IT" dirty="0" smtClean="0"/>
              <a:t>VIE DI ACCESSO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altLang="it-IT" dirty="0" smtClean="0"/>
              <a:t>ALL’ORGANISMO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dirty="0" smtClean="0"/>
              <a:t>RESPIRO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dirty="0" smtClean="0"/>
              <a:t>CUTE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dirty="0" smtClean="0"/>
              <a:t>DIGERENTE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12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dirty="0" smtClean="0"/>
              <a:t>70-80% DEL SISTEMA IMMUNITARIO E’ RESIDENTE ATTORNO AL TUBO DIGERENTE (GALT)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dirty="0" smtClean="0"/>
              <a:t>ALLEGGERIRLO DALLE SUE FUNZIONI LIBERA </a:t>
            </a:r>
            <a:r>
              <a:rPr lang="it-IT" altLang="it-IT" smtClean="0"/>
              <a:t>FORZE </a:t>
            </a:r>
            <a:r>
              <a:rPr lang="it-IT" altLang="it-IT" smtClean="0"/>
              <a:t>IMMUNITARIE </a:t>
            </a:r>
            <a:r>
              <a:rPr lang="it-IT" altLang="it-IT" dirty="0" smtClean="0"/>
              <a:t>PER ALTRI DISTRETTI</a:t>
            </a:r>
          </a:p>
        </p:txBody>
      </p:sp>
      <p:pic>
        <p:nvPicPr>
          <p:cNvPr id="13315" name="Picture 4" descr="DOTTO TORAC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155"/>
          <a:stretch>
            <a:fillRect/>
          </a:stretch>
        </p:blipFill>
        <p:spPr bwMode="auto">
          <a:xfrm>
            <a:off x="5722938" y="0"/>
            <a:ext cx="34972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313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2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DIETA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96963"/>
            <a:ext cx="5257800" cy="2484437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800" smtClean="0"/>
              <a:t>NO PROTEINE ANIMALI</a:t>
            </a:r>
          </a:p>
          <a:p>
            <a:pPr eaLnBrk="1" hangingPunct="1">
              <a:defRPr/>
            </a:pPr>
            <a:r>
              <a:rPr lang="it-IT" altLang="it-IT" sz="2800" smtClean="0"/>
              <a:t>NO CIBI DI DIFFICILE DIGESTIONE</a:t>
            </a:r>
          </a:p>
          <a:p>
            <a:pPr eaLnBrk="1" hangingPunct="1">
              <a:defRPr/>
            </a:pPr>
            <a:r>
              <a:rPr lang="it-IT" altLang="it-IT" sz="2800" smtClean="0"/>
              <a:t>CAROTE, RISO, MELA</a:t>
            </a:r>
          </a:p>
          <a:p>
            <a:pPr eaLnBrk="1" hangingPunct="1">
              <a:defRPr/>
            </a:pPr>
            <a:r>
              <a:rPr lang="it-IT" altLang="it-IT" sz="2800" smtClean="0"/>
              <a:t>IDRATAZIONE!!</a:t>
            </a: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0" y="33528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it-IT" altLang="it-IT" dirty="0" smtClean="0">
                <a:solidFill>
                  <a:schemeClr val="tx1"/>
                </a:solidFill>
                <a:effectLst/>
              </a:rPr>
              <a:t>CLISTERE</a:t>
            </a:r>
          </a:p>
        </p:txBody>
      </p:sp>
      <p:sp>
        <p:nvSpPr>
          <p:cNvPr id="233477" name="Rectangle 5"/>
          <p:cNvSpPr>
            <a:spLocks noChangeArrowheads="1"/>
          </p:cNvSpPr>
          <p:nvPr/>
        </p:nvSpPr>
        <p:spPr bwMode="auto">
          <a:xfrm>
            <a:off x="0" y="4495800"/>
            <a:ext cx="91440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it-IT" altLang="it-IT" sz="2800" dirty="0" smtClean="0">
                <a:effectLst/>
              </a:rPr>
              <a:t>½-2 LITRI DI TISANA DI CAMOMILLA INTIEPIDITA</a:t>
            </a:r>
          </a:p>
          <a:p>
            <a:pPr>
              <a:defRPr/>
            </a:pPr>
            <a:r>
              <a:rPr lang="it-IT" altLang="it-IT" sz="2800" dirty="0" smtClean="0">
                <a:effectLst/>
              </a:rPr>
              <a:t>ENTEROCLISMA A CADUTA, DA VIAGGIO</a:t>
            </a:r>
          </a:p>
          <a:p>
            <a:pPr>
              <a:defRPr/>
            </a:pPr>
            <a:r>
              <a:rPr lang="it-IT" altLang="it-IT" sz="2800" dirty="0" smtClean="0">
                <a:effectLst/>
              </a:rPr>
              <a:t>PER I BIMBI PICCOLI CATETERE VESCICALE DA USARE COME RIDUTTORE, UNGUENTO DI CALENDULA</a:t>
            </a:r>
          </a:p>
        </p:txBody>
      </p:sp>
      <p:pic>
        <p:nvPicPr>
          <p:cNvPr id="233479" name="Picture 7" descr="Risultati immagini per CLISTERE A CADU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524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65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3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3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3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  <p:bldP spid="2334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1275"/>
            <a:ext cx="8915400" cy="59436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it-IT" altLang="it-IT" dirty="0" smtClean="0"/>
              <a:t>PER LA MEDICINA TRADIZIONALE CINESE I DISTURBI SI DIVIDONO IN: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it-IT" altLang="it-IT" sz="12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it-IT" altLang="it-IT" dirty="0" smtClean="0"/>
              <a:t>ECCESSI VERI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it-IT" altLang="it-IT" dirty="0" smtClean="0"/>
              <a:t>DEFICIT VERI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it-IT" altLang="it-IT" dirty="0" smtClean="0"/>
              <a:t>ECCESSI/DEFICIT RELATIVI</a:t>
            </a:r>
          </a:p>
          <a:p>
            <a:pPr eaLnBrk="1" hangingPunct="1">
              <a:lnSpc>
                <a:spcPct val="150000"/>
              </a:lnSpc>
              <a:defRPr/>
            </a:pPr>
            <a:endParaRPr lang="it-IT" altLang="it-IT" sz="1100" dirty="0" smtClean="0"/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it-IT" altLang="it-IT" dirty="0" smtClean="0"/>
              <a:t>LA TERAPIA CONSISTE                               NEL RIPORTARE L’EQUILIBRIO</a:t>
            </a:r>
          </a:p>
        </p:txBody>
      </p:sp>
      <p:pic>
        <p:nvPicPr>
          <p:cNvPr id="135171" name="Picture 3" descr="FRED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12474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2" name="Picture 4" descr="FUOC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038600"/>
            <a:ext cx="1743075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3" name="Picture 5" descr="GHIACCIO DI FUO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219200"/>
            <a:ext cx="20955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13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5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5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5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5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FATTORI PATOGENI (</a:t>
            </a:r>
            <a:r>
              <a:rPr lang="it-IT" altLang="it-IT" i="1" smtClean="0"/>
              <a:t>XIE</a:t>
            </a:r>
            <a:r>
              <a:rPr lang="it-IT" altLang="it-IT" smtClean="0"/>
              <a:t>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pPr eaLnBrk="1" hangingPunct="1">
              <a:lnSpc>
                <a:spcPct val="160000"/>
              </a:lnSpc>
              <a:defRPr/>
            </a:pPr>
            <a:r>
              <a:rPr lang="it-IT" altLang="it-IT" smtClean="0"/>
              <a:t>NON SONO (SOLO) LA CAUSA DEL DISTURBO</a:t>
            </a:r>
          </a:p>
          <a:p>
            <a:pPr eaLnBrk="1" hangingPunct="1">
              <a:lnSpc>
                <a:spcPct val="160000"/>
              </a:lnSpc>
              <a:defRPr/>
            </a:pPr>
            <a:endParaRPr lang="it-IT" altLang="it-IT" sz="800" smtClean="0"/>
          </a:p>
          <a:p>
            <a:pPr eaLnBrk="1" hangingPunct="1">
              <a:lnSpc>
                <a:spcPct val="160000"/>
              </a:lnSpc>
              <a:defRPr/>
            </a:pPr>
            <a:r>
              <a:rPr lang="it-IT" altLang="it-IT" smtClean="0"/>
              <a:t>SONO SOPRATTUTTO LA MANIFESTAZIONE PATOLOGICA</a:t>
            </a:r>
          </a:p>
        </p:txBody>
      </p:sp>
    </p:spTree>
    <p:extLst>
      <p:ext uri="{BB962C8B-B14F-4D97-AF65-F5344CB8AC3E}">
        <p14:creationId xmlns:p14="http://schemas.microsoft.com/office/powerpoint/2010/main" val="16335202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FATTORI PATOGENI (</a:t>
            </a:r>
            <a:r>
              <a:rPr lang="it-IT" altLang="it-IT" i="1" smtClean="0"/>
              <a:t>XIE</a:t>
            </a:r>
            <a:r>
              <a:rPr lang="it-IT" altLang="it-IT" smtClean="0"/>
              <a:t>)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410200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it-IT" altLang="it-IT" smtClean="0"/>
              <a:t>	AGISCONO </a:t>
            </a:r>
            <a:r>
              <a:rPr lang="it-IT" altLang="it-IT" u="sng" smtClean="0"/>
              <a:t>DALL’ESTERNO</a:t>
            </a:r>
            <a:r>
              <a:rPr lang="it-IT" altLang="it-IT" smtClean="0"/>
              <a:t>:</a:t>
            </a:r>
          </a:p>
          <a:p>
            <a:pPr lvl="1" eaLnBrk="1" hangingPunct="1">
              <a:lnSpc>
                <a:spcPct val="140000"/>
              </a:lnSpc>
              <a:defRPr/>
            </a:pPr>
            <a:r>
              <a:rPr lang="it-IT" altLang="it-IT" sz="3200" smtClean="0"/>
              <a:t>DIRETTAMENTE COME FATTORI CLIMATICI SUPERANDO LE DIFESE DEBOLI DELL’ORGANISMO OPPURE </a:t>
            </a:r>
          </a:p>
          <a:p>
            <a:pPr lvl="1" eaLnBrk="1" hangingPunct="1">
              <a:lnSpc>
                <a:spcPct val="140000"/>
              </a:lnSpc>
              <a:defRPr/>
            </a:pPr>
            <a:r>
              <a:rPr lang="it-IT" altLang="it-IT" sz="3200" smtClean="0"/>
              <a:t>ESAURENDO LE DIFESE DELL’ORGANISMO SE L’ESPOSIZIONE E’ PROLUNGATA NEL TEMPO</a:t>
            </a:r>
          </a:p>
        </p:txBody>
      </p:sp>
    </p:spTree>
    <p:extLst>
      <p:ext uri="{BB962C8B-B14F-4D97-AF65-F5344CB8AC3E}">
        <p14:creationId xmlns:p14="http://schemas.microsoft.com/office/powerpoint/2010/main" val="3384677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FATTORI PATOGENI (</a:t>
            </a:r>
            <a:r>
              <a:rPr lang="it-IT" altLang="it-IT" i="1" smtClean="0"/>
              <a:t>XIE</a:t>
            </a:r>
            <a:r>
              <a:rPr lang="it-IT" altLang="it-IT" smtClean="0"/>
              <a:t>)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638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it-IT" altLang="it-IT" smtClean="0"/>
              <a:t>	</a:t>
            </a:r>
            <a:r>
              <a:rPr lang="it-IT" altLang="it-IT" u="sng" smtClean="0"/>
              <a:t>SPESSO</a:t>
            </a:r>
            <a:r>
              <a:rPr lang="it-IT" altLang="it-IT" smtClean="0"/>
              <a:t> ORIGINANO </a:t>
            </a:r>
            <a:r>
              <a:rPr lang="it-IT" altLang="it-IT" u="sng" smtClean="0"/>
              <a:t>ALL’INTERNO</a:t>
            </a:r>
            <a:r>
              <a:rPr lang="it-IT" altLang="it-IT" smtClean="0"/>
              <a:t> DELL’ORGANISMO PER: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it-IT" altLang="it-IT" smtClean="0"/>
              <a:t>PROBLEMI EMOTIVI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it-IT" altLang="it-IT" smtClean="0"/>
              <a:t>DISFUNZIONE DI UN ORGANO</a:t>
            </a:r>
          </a:p>
          <a:p>
            <a:pPr lvl="1" eaLnBrk="1" hangingPunct="1">
              <a:lnSpc>
                <a:spcPct val="130000"/>
              </a:lnSpc>
              <a:defRPr/>
            </a:pPr>
            <a:r>
              <a:rPr lang="it-IT" altLang="it-IT" smtClean="0"/>
              <a:t>CONDOTTA DI VITA SREGOLATA</a:t>
            </a:r>
          </a:p>
          <a:p>
            <a:pPr lvl="2" eaLnBrk="1" hangingPunct="1">
              <a:lnSpc>
                <a:spcPct val="130000"/>
              </a:lnSpc>
              <a:defRPr/>
            </a:pPr>
            <a:r>
              <a:rPr lang="it-IT" altLang="it-IT" smtClean="0"/>
              <a:t>ALIMENTAZIONE</a:t>
            </a:r>
          </a:p>
          <a:p>
            <a:pPr lvl="2" eaLnBrk="1" hangingPunct="1">
              <a:lnSpc>
                <a:spcPct val="130000"/>
              </a:lnSpc>
              <a:defRPr/>
            </a:pPr>
            <a:r>
              <a:rPr lang="it-IT" altLang="it-IT" smtClean="0"/>
              <a:t>SESSUALITA’</a:t>
            </a:r>
          </a:p>
          <a:p>
            <a:pPr lvl="2" eaLnBrk="1" hangingPunct="1">
              <a:lnSpc>
                <a:spcPct val="130000"/>
              </a:lnSpc>
              <a:defRPr/>
            </a:pPr>
            <a:r>
              <a:rPr lang="it-IT" altLang="it-IT" smtClean="0"/>
              <a:t>SFORZI FISICI</a:t>
            </a:r>
          </a:p>
          <a:p>
            <a:pPr lvl="2" eaLnBrk="1" hangingPunct="1">
              <a:lnSpc>
                <a:spcPct val="130000"/>
              </a:lnSpc>
              <a:defRPr/>
            </a:pPr>
            <a:r>
              <a:rPr lang="it-IT" altLang="it-IT" smtClean="0"/>
              <a:t>SFORZI MENTALI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4495800" y="5257800"/>
            <a:ext cx="42672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it-IT" altLang="it-IT" dirty="0" smtClean="0"/>
              <a:t>	</a:t>
            </a:r>
            <a:r>
              <a:rPr lang="it-IT" altLang="it-IT" dirty="0" smtClean="0">
                <a:effectLst/>
              </a:rPr>
              <a:t>ECCESSO O DEFICIT</a:t>
            </a:r>
          </a:p>
        </p:txBody>
      </p:sp>
      <p:sp>
        <p:nvSpPr>
          <p:cNvPr id="139269" name="AutoShape 5"/>
          <p:cNvSpPr>
            <a:spLocks/>
          </p:cNvSpPr>
          <p:nvPr/>
        </p:nvSpPr>
        <p:spPr bwMode="auto">
          <a:xfrm>
            <a:off x="4267200" y="4876800"/>
            <a:ext cx="533400" cy="1676400"/>
          </a:xfrm>
          <a:prstGeom prst="rightBrace">
            <a:avLst>
              <a:gd name="adj1" fmla="val 26190"/>
              <a:gd name="adj2" fmla="val 50000"/>
            </a:avLst>
          </a:prstGeom>
          <a:noFill/>
          <a:ln w="476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06904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EMOZIONI E TUMORI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196975"/>
            <a:ext cx="8675687" cy="5589588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it-IT" altLang="it-IT" sz="2800" smtClean="0"/>
              <a:t>	LA PSICO-NEURO-ENDOCRINO-IMMUNOLOGIA STUDIA LE CORRELAZIONI TRA VISSUTO EMOTIVO, REALTA’ MISURABILE (ORMONI, NEUROTRASMETTITORI E SISTEMA IMMUNITARIO) E EPIGENETICA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RABBIA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STRESS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PAURA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TRISTEZZA</a:t>
            </a:r>
          </a:p>
        </p:txBody>
      </p:sp>
    </p:spTree>
    <p:extLst>
      <p:ext uri="{BB962C8B-B14F-4D97-AF65-F5344CB8AC3E}">
        <p14:creationId xmlns:p14="http://schemas.microsoft.com/office/powerpoint/2010/main" val="54442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FATTORI PATOGENI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15000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/>
              <a:t>CHE SIANO INTERNI O ESTERNI: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it-IT" altLang="it-IT" sz="2400" dirty="0" smtClean="0"/>
              <a:t>LA LORO VALUTAZIONE E’ DI UN </a:t>
            </a:r>
            <a:r>
              <a:rPr lang="it-IT" altLang="it-IT" sz="2400" u="sng" dirty="0" smtClean="0"/>
              <a:t>SINTOMO ATTUALE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it-IT" altLang="it-IT" sz="2400" dirty="0" smtClean="0"/>
              <a:t>PERTANTO LA</a:t>
            </a:r>
            <a:r>
              <a:rPr lang="it-IT" altLang="it-IT" sz="2400" u="sng" dirty="0" smtClean="0"/>
              <a:t> DIFFERENZA TRA ESTERNO E INTERNO E’</a:t>
            </a:r>
            <a:r>
              <a:rPr lang="it-IT" altLang="it-IT" sz="2400" dirty="0" smtClean="0"/>
              <a:t> SPESSO ARBITRARIA, TEORICA E </a:t>
            </a:r>
            <a:r>
              <a:rPr lang="it-IT" altLang="it-IT" sz="2400" u="sng" dirty="0" smtClean="0"/>
              <a:t>INUTILE</a:t>
            </a:r>
            <a:r>
              <a:rPr lang="it-IT" altLang="it-IT" sz="2400" dirty="0" smtClean="0"/>
              <a:t> PER LA DIAGNOSI E LA TERAPIA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it-IT" altLang="it-IT" sz="2400" dirty="0" smtClean="0"/>
              <a:t>E’ IMPORTANTE LA </a:t>
            </a:r>
            <a:r>
              <a:rPr lang="it-IT" altLang="it-IT" sz="2400" u="sng" dirty="0" smtClean="0"/>
              <a:t>PREDISPOSIZIONE</a:t>
            </a:r>
            <a:r>
              <a:rPr lang="it-IT" altLang="it-IT" sz="2400" dirty="0" smtClean="0"/>
              <a:t> COSTITUZIONALE</a:t>
            </a:r>
          </a:p>
        </p:txBody>
      </p:sp>
    </p:spTree>
    <p:extLst>
      <p:ext uri="{BB962C8B-B14F-4D97-AF65-F5344CB8AC3E}">
        <p14:creationId xmlns:p14="http://schemas.microsoft.com/office/powerpoint/2010/main" val="295795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smtClean="0"/>
              <a:t>ORGANI-CLIMI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FEGATO-VENTO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CUORE-CALORE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MILZA-UMIDITA’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POLMONE-SECCHEZZA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RENE-FREDDO</a:t>
            </a:r>
          </a:p>
          <a:p>
            <a:pPr eaLnBrk="1" hangingPunct="1">
              <a:lnSpc>
                <a:spcPct val="130000"/>
              </a:lnSpc>
              <a:defRPr/>
            </a:pPr>
            <a:endParaRPr lang="it-IT" altLang="it-IT" sz="2800" smtClean="0"/>
          </a:p>
          <a:p>
            <a:pPr eaLnBrk="1" hangingPunct="1">
              <a:lnSpc>
                <a:spcPct val="130000"/>
              </a:lnSpc>
              <a:defRPr/>
            </a:pPr>
            <a:r>
              <a:rPr lang="it-IT" altLang="it-IT" sz="2800" smtClean="0"/>
              <a:t>CALORE ESTERNO</a:t>
            </a: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4648200" y="1447800"/>
            <a:ext cx="4495800" cy="5181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800" dirty="0" smtClean="0">
                <a:solidFill>
                  <a:srgbClr val="000000"/>
                </a:solidFill>
                <a:effectLst/>
              </a:rPr>
              <a:t>	</a:t>
            </a: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OGNI CLIMA PATOGENO PUO’ TRASFORMARSI IN UN ALTRO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ES: VENTO FREDDO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-&gt; RAFFREDDORE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-&gt; FEBBRE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-&gt; GUARIGIONE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ES: UMIDITA’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-&gt; TAN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it-IT" altLang="it-IT" sz="2400" dirty="0" smtClean="0">
                <a:solidFill>
                  <a:srgbClr val="000000"/>
                </a:solidFill>
                <a:effectLst/>
              </a:rPr>
              <a:t>	-&gt; TAN CALORE</a:t>
            </a:r>
          </a:p>
        </p:txBody>
      </p:sp>
    </p:spTree>
    <p:extLst>
      <p:ext uri="{BB962C8B-B14F-4D97-AF65-F5344CB8AC3E}">
        <p14:creationId xmlns:p14="http://schemas.microsoft.com/office/powerpoint/2010/main" val="198251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1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1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1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1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1" name="Picture 11" descr="uid_131181b0e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68663">
            <a:off x="7008270" y="-402704"/>
            <a:ext cx="1220787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152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altLang="it-IT" sz="4000" smtClean="0"/>
              <a:t>PEDILUVIO CALDO CONTRO LE MALATTIE DA RAFFREDDAMENTO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520" y="1556792"/>
            <a:ext cx="9144000" cy="5486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/>
              <a:t>STANCO DOPO UNA GIORNATA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altLang="it-IT" sz="2800" dirty="0" smtClean="0"/>
              <a:t>	UMIDA E FREDDA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/>
              <a:t>COMPENSO IL DEFICIT DI CALORE SOMMINISTRANDO UN “PROCESSO FEBBRILE” LOCALIZZATO E CONTROLLATO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/>
              <a:t>L’ACQUA RAGGIUNGE IL POLPACCIO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altLang="it-IT" sz="2800" dirty="0" smtClean="0"/>
              <a:t>	(CANALI YIN DELLA GAMBA)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/>
              <a:t>AGGIUNGO PROGRESSIVAMENTE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altLang="it-IT" sz="2800" dirty="0" smtClean="0"/>
              <a:t>	ACQUA CALDA, SE SOPPORTABILE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/>
              <a:t>LA CUTE DIVENTA CALDA E ROSSA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800" dirty="0" smtClean="0"/>
              <a:t>EVENTUALMENTE PEPERONCINO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it-IT" altLang="it-IT" sz="2800" dirty="0" smtClean="0"/>
              <a:t>    O ZENZERO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altLang="it-IT" sz="2800" dirty="0" smtClean="0"/>
              <a:t>	(ATTENZIONE ALLE SCOTTATURE!)</a:t>
            </a:r>
          </a:p>
        </p:txBody>
      </p:sp>
      <p:sp>
        <p:nvSpPr>
          <p:cNvPr id="11268" name="AutoShape 5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1269" name="AutoShape 7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endParaRPr lang="it-IT" altLang="it-IT"/>
          </a:p>
        </p:txBody>
      </p:sp>
      <p:pic>
        <p:nvPicPr>
          <p:cNvPr id="235533" name="Picture 13" descr="Risultati immagini per TINOZZA BAGNET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6576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969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5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5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5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5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268</Words>
  <Application>Microsoft Office PowerPoint</Application>
  <PresentationFormat>Presentazione su schermo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Wingdings</vt:lpstr>
      <vt:lpstr>Tema di Office</vt:lpstr>
      <vt:lpstr>SISTEMA IMMUNITARIO 5 RIMEDI ANTROPOSOFO-CINESI CONTRO LA FEBBRE</vt:lpstr>
      <vt:lpstr>Presentazione standard di PowerPoint</vt:lpstr>
      <vt:lpstr>FATTORI PATOGENI (XIE)</vt:lpstr>
      <vt:lpstr>FATTORI PATOGENI (XIE)</vt:lpstr>
      <vt:lpstr>FATTORI PATOGENI (XIE)</vt:lpstr>
      <vt:lpstr>EMOZIONI E TUMORI</vt:lpstr>
      <vt:lpstr>FATTORI PATOGENI</vt:lpstr>
      <vt:lpstr>ORGANI-CLIMI</vt:lpstr>
      <vt:lpstr>PEDILUVIO CALDO CONTRO LE MALATTIE DA RAFFREDDAMENTO</vt:lpstr>
      <vt:lpstr>IMPACCO FREDDO DI ACQUA E LIMONE O ACETO CONTRO LA FEBBRE</vt:lpstr>
      <vt:lpstr>Presentazione standard di PowerPoint</vt:lpstr>
      <vt:lpstr>DIETA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LINFATICO</dc:title>
  <dc:creator>tutti</dc:creator>
  <cp:lastModifiedBy>Utente</cp:lastModifiedBy>
  <cp:revision>13</cp:revision>
  <dcterms:created xsi:type="dcterms:W3CDTF">2017-05-08T22:20:22Z</dcterms:created>
  <dcterms:modified xsi:type="dcterms:W3CDTF">2022-03-06T21:12:52Z</dcterms:modified>
</cp:coreProperties>
</file>