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86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986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93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9032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762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7028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838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00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811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689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90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89E9E-1189-47FF-A37C-B1BA460981C5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2E6EF-AF01-4572-9B80-5544BDB17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32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77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1F6EC39A-6DE9-47A7-BF8D-2B3A416ABEFC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04900" y="826395"/>
            <a:ext cx="9982200" cy="2879725"/>
          </a:xfrm>
        </p:spPr>
        <p:txBody>
          <a:bodyPr>
            <a:normAutofit/>
          </a:bodyPr>
          <a:lstStyle/>
          <a:p>
            <a:r>
              <a:rPr lang="it-IT" altLang="it-IT" dirty="0"/>
              <a:t>SISTEMA IMMUNITARIO </a:t>
            </a:r>
            <a:r>
              <a:rPr lang="it-IT" altLang="it-IT" dirty="0" smtClean="0"/>
              <a:t>4</a:t>
            </a:r>
            <a:br>
              <a:rPr lang="it-IT" altLang="it-IT" dirty="0" smtClean="0"/>
            </a:br>
            <a:r>
              <a:rPr lang="it-IT" altLang="it-IT" dirty="0" smtClean="0"/>
              <a:t> ADATTATIVO: I </a:t>
            </a:r>
            <a:r>
              <a:rPr lang="it-IT" altLang="it-IT" dirty="0"/>
              <a:t>LINFOCITI T E B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9144000" cy="1752600"/>
          </a:xfrm>
          <a:noFill/>
          <a:ln/>
        </p:spPr>
        <p:txBody>
          <a:bodyPr/>
          <a:lstStyle/>
          <a:p>
            <a:r>
              <a:rPr lang="it-IT" altLang="it-IT" dirty="0">
                <a:solidFill>
                  <a:schemeClr val="tx1"/>
                </a:solidFill>
              </a:rPr>
              <a:t>PRANIC </a:t>
            </a:r>
            <a:r>
              <a:rPr lang="it-IT" altLang="it-IT" dirty="0" smtClean="0">
                <a:solidFill>
                  <a:schemeClr val="tx1"/>
                </a:solidFill>
              </a:rPr>
              <a:t>HEALING</a:t>
            </a:r>
            <a:endParaRPr lang="it-IT" altLang="it-IT" dirty="0">
              <a:solidFill>
                <a:schemeClr val="tx1"/>
              </a:solidFill>
            </a:endParaRPr>
          </a:p>
          <a:p>
            <a:pPr algn="r"/>
            <a:r>
              <a:rPr lang="it-IT" altLang="it-IT" dirty="0" smtClean="0">
                <a:solidFill>
                  <a:schemeClr val="tx1"/>
                </a:solidFill>
              </a:rPr>
              <a:t>DOTT</a:t>
            </a:r>
            <a:r>
              <a:rPr lang="it-IT" altLang="it-IT" dirty="0">
                <a:solidFill>
                  <a:schemeClr val="tx1"/>
                </a:solidFill>
              </a:rPr>
              <a:t>. SIGFRIDO FORCELLINI</a:t>
            </a:r>
          </a:p>
        </p:txBody>
      </p:sp>
    </p:spTree>
    <p:extLst>
      <p:ext uri="{BB962C8B-B14F-4D97-AF65-F5344CB8AC3E}">
        <p14:creationId xmlns:p14="http://schemas.microsoft.com/office/powerpoint/2010/main" val="120042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4EB-3DDE-4F9A-8BBB-ABD7187EEF9B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76200"/>
            <a:ext cx="9144000" cy="2209800"/>
          </a:xfrm>
        </p:spPr>
        <p:txBody>
          <a:bodyPr/>
          <a:lstStyle/>
          <a:p>
            <a:pPr marL="609600" indent="-609600">
              <a:buNone/>
            </a:pPr>
            <a:r>
              <a:rPr lang="it-IT" altLang="it-IT" sz="2400" dirty="0"/>
              <a:t>GLI ANTICORPI 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it-IT" altLang="it-IT" sz="2400" dirty="0"/>
              <a:t>DANNO DIRETTO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it-IT" altLang="it-IT" sz="2400" dirty="0"/>
              <a:t>CONSENTONO IL RICONOSCIMENTO DELL’ANTIGENE DA PARTE DI LINFOCITI T E NEUTROFILI PER LA LISI CELLULO-MEDIATA</a:t>
            </a:r>
          </a:p>
          <a:p>
            <a:pPr marL="609600" indent="-609600">
              <a:buNone/>
            </a:pPr>
            <a:endParaRPr lang="it-IT" altLang="it-IT" sz="2400" dirty="0"/>
          </a:p>
        </p:txBody>
      </p:sp>
      <p:pic>
        <p:nvPicPr>
          <p:cNvPr id="58372" name="Picture 4" descr="imag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105026"/>
            <a:ext cx="8131175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10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A0866-4FB3-4C73-9FE8-91A1F2870B7F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LINFOCITI T E B MEMORIA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91440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dirty="0"/>
              <a:t>AL PRIMO INCONTRO CON UNA CELLULA INFETTATA DAL VIRUS SI CREANO LINFOCITI MEMORIA CHE POSSONO VIVERE PER TUTTA LA VITA DELL’INDIVIDUO</a:t>
            </a:r>
          </a:p>
          <a:p>
            <a:pPr>
              <a:lnSpc>
                <a:spcPct val="90000"/>
              </a:lnSpc>
            </a:pPr>
            <a:r>
              <a:rPr lang="it-IT" altLang="it-IT" dirty="0"/>
              <a:t>AL SECONDO INCONTRO LA REAZIONE E’ COSI’ FORTE E VELOCE (3-5 GIORNI) CHE NON DA’ SINTOMI DI INFEZIONE</a:t>
            </a:r>
          </a:p>
          <a:p>
            <a:pPr>
              <a:lnSpc>
                <a:spcPct val="90000"/>
              </a:lnSpc>
            </a:pPr>
            <a:r>
              <a:rPr lang="it-IT" altLang="it-IT" dirty="0"/>
              <a:t>QUESTA E’ LA RATIO DELLE VACCINAZIONI</a:t>
            </a:r>
          </a:p>
          <a:p>
            <a:pPr>
              <a:lnSpc>
                <a:spcPct val="90000"/>
              </a:lnSpc>
            </a:pPr>
            <a:r>
              <a:rPr lang="it-IT" altLang="it-IT" dirty="0"/>
              <a:t>LE MALATTIE VIRALI CHE CAMBIANO GENOMA SPESSO (RAFFREDDORE, INFLUENZA, MALATTIE “MODERNE”) SONO POCO COLPITE DA CELLULE MEMORIA</a:t>
            </a:r>
          </a:p>
        </p:txBody>
      </p:sp>
    </p:spTree>
    <p:extLst>
      <p:ext uri="{BB962C8B-B14F-4D97-AF65-F5344CB8AC3E}">
        <p14:creationId xmlns:p14="http://schemas.microsoft.com/office/powerpoint/2010/main" val="87842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26D6F-A4A4-467E-8C5A-75B937BAC91A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0" y="304800"/>
            <a:ext cx="3657600" cy="2819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t-IT" altLang="it-IT"/>
              <a:t>	OGNI PLASMACELLULA PRODUCE 2000 ANTICORPI AL SECONDO</a:t>
            </a:r>
          </a:p>
        </p:txBody>
      </p:sp>
      <p:pic>
        <p:nvPicPr>
          <p:cNvPr id="46084" name="Picture 4" descr="linfocito_5_galle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35"/>
          <a:stretch>
            <a:fillRect/>
          </a:stretch>
        </p:blipFill>
        <p:spPr bwMode="auto">
          <a:xfrm>
            <a:off x="1487488" y="-27384"/>
            <a:ext cx="5544616" cy="6944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489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5B43-C323-48A2-9A58-5460D0E5C578}" type="slidenum">
              <a:rPr lang="it-IT" altLang="it-IT"/>
              <a:pPr/>
              <a:t>13</a:t>
            </a:fld>
            <a:endParaRPr lang="it-IT" altLang="it-IT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ALLERGIE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371600"/>
            <a:ext cx="9144000" cy="449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t-IT" altLang="it-IT" dirty="0"/>
              <a:t>LE IMMUNOGLOBULINE </a:t>
            </a:r>
            <a:r>
              <a:rPr lang="it-IT" altLang="it-IT" sz="4400" dirty="0"/>
              <a:t>E</a:t>
            </a:r>
            <a:r>
              <a:rPr lang="it-IT" altLang="it-IT" dirty="0"/>
              <a:t> (</a:t>
            </a:r>
            <a:r>
              <a:rPr lang="it-IT" altLang="it-IT" dirty="0" err="1"/>
              <a:t>IgE</a:t>
            </a:r>
            <a:r>
              <a:rPr lang="it-IT" altLang="it-IT" dirty="0"/>
              <a:t>) SONO COINVOLTE NEL MECCANISMO DELL’ALLERGIA</a:t>
            </a:r>
          </a:p>
          <a:p>
            <a:pPr>
              <a:buFont typeface="Wingdings" pitchFamily="2" charset="2"/>
              <a:buNone/>
            </a:pPr>
            <a:r>
              <a:rPr lang="it-IT" altLang="it-IT" dirty="0"/>
              <a:t>ES: ASMA, ORTICARIA, ALLERGIE </a:t>
            </a:r>
            <a:r>
              <a:rPr lang="it-IT" altLang="it-IT" dirty="0" smtClean="0"/>
              <a:t>ALIMENTARI E STAGIONALI, </a:t>
            </a:r>
            <a:r>
              <a:rPr lang="it-IT" altLang="it-IT" dirty="0"/>
              <a:t>SHOCK ANAFILATTICO</a:t>
            </a:r>
          </a:p>
        </p:txBody>
      </p:sp>
      <p:pic>
        <p:nvPicPr>
          <p:cNvPr id="38916" name="Picture 4" descr="plasmacellu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852864"/>
            <a:ext cx="9144000" cy="254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24000" y="3704458"/>
            <a:ext cx="1547664" cy="7326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altLang="it-IT" sz="2400" dirty="0"/>
              <a:t>LINFOCITI B ATTIVATI</a:t>
            </a:r>
          </a:p>
        </p:txBody>
      </p:sp>
    </p:spTree>
    <p:extLst>
      <p:ext uri="{BB962C8B-B14F-4D97-AF65-F5344CB8AC3E}">
        <p14:creationId xmlns:p14="http://schemas.microsoft.com/office/powerpoint/2010/main" val="275856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7FF-6850-4B4D-9382-9FA6664D41E1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0" y="304800"/>
            <a:ext cx="3810000" cy="6858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/>
              <a:t>MALATTIE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/>
              <a:t>AUTOIMMUNI: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altLang="it-IT" sz="1200"/>
          </a:p>
          <a:p>
            <a:pPr>
              <a:lnSpc>
                <a:spcPct val="80000"/>
              </a:lnSpc>
            </a:pPr>
            <a:r>
              <a:rPr lang="it-IT" altLang="it-IT"/>
              <a:t>TIROIDITE</a:t>
            </a:r>
          </a:p>
          <a:p>
            <a:pPr>
              <a:lnSpc>
                <a:spcPct val="80000"/>
              </a:lnSpc>
            </a:pPr>
            <a:r>
              <a:rPr lang="it-IT" altLang="it-IT"/>
              <a:t>LUPUS</a:t>
            </a:r>
          </a:p>
          <a:p>
            <a:pPr>
              <a:lnSpc>
                <a:spcPct val="80000"/>
              </a:lnSpc>
            </a:pPr>
            <a:r>
              <a:rPr lang="it-IT" altLang="it-IT"/>
              <a:t>CELIACHIA</a:t>
            </a:r>
          </a:p>
          <a:p>
            <a:pPr>
              <a:lnSpc>
                <a:spcPct val="80000"/>
              </a:lnSpc>
            </a:pPr>
            <a:r>
              <a:rPr lang="it-IT" altLang="it-IT"/>
              <a:t>M. CHRON, RCUE</a:t>
            </a:r>
          </a:p>
          <a:p>
            <a:pPr>
              <a:lnSpc>
                <a:spcPct val="80000"/>
              </a:lnSpc>
            </a:pPr>
            <a:r>
              <a:rPr lang="it-IT" altLang="it-IT"/>
              <a:t>ASMA</a:t>
            </a:r>
          </a:p>
          <a:p>
            <a:pPr>
              <a:lnSpc>
                <a:spcPct val="80000"/>
              </a:lnSpc>
            </a:pPr>
            <a:r>
              <a:rPr lang="it-IT" altLang="it-IT"/>
              <a:t>ORTICARIA</a:t>
            </a:r>
          </a:p>
          <a:p>
            <a:pPr>
              <a:lnSpc>
                <a:spcPct val="80000"/>
              </a:lnSpc>
            </a:pPr>
            <a:r>
              <a:rPr lang="it-IT" altLang="it-IT"/>
              <a:t>PSORIASI</a:t>
            </a:r>
          </a:p>
          <a:p>
            <a:pPr>
              <a:lnSpc>
                <a:spcPct val="80000"/>
              </a:lnSpc>
            </a:pPr>
            <a:r>
              <a:rPr lang="it-IT" altLang="it-IT"/>
              <a:t>VITILIGO</a:t>
            </a:r>
          </a:p>
          <a:p>
            <a:pPr>
              <a:lnSpc>
                <a:spcPct val="80000"/>
              </a:lnSpc>
            </a:pPr>
            <a:r>
              <a:rPr lang="it-IT" altLang="it-IT"/>
              <a:t>FIBROMIALGIA</a:t>
            </a:r>
          </a:p>
          <a:p>
            <a:pPr>
              <a:lnSpc>
                <a:spcPct val="80000"/>
              </a:lnSpc>
            </a:pPr>
            <a:r>
              <a:rPr lang="it-IT" altLang="it-IT"/>
              <a:t>ARTRITE REUMATOIDE</a:t>
            </a:r>
          </a:p>
          <a:p>
            <a:pPr>
              <a:lnSpc>
                <a:spcPct val="80000"/>
              </a:lnSpc>
            </a:pPr>
            <a:r>
              <a:rPr lang="it-IT" altLang="it-IT"/>
              <a:t>SCLEROSI MULTIPLA</a:t>
            </a:r>
          </a:p>
        </p:txBody>
      </p:sp>
      <p:pic>
        <p:nvPicPr>
          <p:cNvPr id="67589" name="Picture 5" descr="malattie_autoimmuni_intesti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2959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35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5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75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75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8E723-E196-48C1-96EE-061339B6814D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96200" y="-381000"/>
            <a:ext cx="3048000" cy="63246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t-IT" altLang="it-IT" sz="3600"/>
              <a:t>L’IMMUNITA’ ASPECIFICA E ADATTATIVA DIALOGANO TRA LORO</a:t>
            </a:r>
          </a:p>
        </p:txBody>
      </p:sp>
      <p:pic>
        <p:nvPicPr>
          <p:cNvPr id="97285" name="Picture 5" descr="nri1688-f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92"/>
          <a:stretch>
            <a:fillRect/>
          </a:stretch>
        </p:blipFill>
        <p:spPr bwMode="auto">
          <a:xfrm>
            <a:off x="1524000" y="228600"/>
            <a:ext cx="6172200" cy="652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14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972F-3A66-4056-B926-89FA57F75D36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 smtClean="0"/>
              <a:t>LINFOCITI </a:t>
            </a:r>
            <a:r>
              <a:rPr lang="it-IT" altLang="it-IT" sz="6600" dirty="0" smtClean="0"/>
              <a:t>T</a:t>
            </a:r>
            <a:r>
              <a:rPr lang="it-IT" altLang="it-IT" dirty="0" smtClean="0"/>
              <a:t> E </a:t>
            </a:r>
            <a:r>
              <a:rPr lang="it-IT" altLang="it-IT" sz="6600" dirty="0" smtClean="0"/>
              <a:t>B</a:t>
            </a:r>
            <a:endParaRPr lang="it-IT" altLang="it-IT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9144000" cy="5257800"/>
          </a:xfrm>
        </p:spPr>
        <p:txBody>
          <a:bodyPr/>
          <a:lstStyle/>
          <a:p>
            <a:pPr marL="609600" indent="-609600">
              <a:lnSpc>
                <a:spcPct val="140000"/>
              </a:lnSpc>
              <a:buNone/>
            </a:pPr>
            <a:r>
              <a:rPr lang="it-IT" altLang="it-IT" sz="2400" dirty="0"/>
              <a:t>GARANTISCONO UNA RISPOSTA IMMUNITARIA SPECIFICA CHE SI ADATTA A UN ANTIGENE, DA CUI IL NOME “IMMUNITA’ ADATTATIVA”</a:t>
            </a:r>
          </a:p>
          <a:p>
            <a:pPr marL="609600" indent="-609600">
              <a:lnSpc>
                <a:spcPct val="140000"/>
              </a:lnSpc>
            </a:pPr>
            <a:r>
              <a:rPr lang="it-IT" altLang="it-IT" sz="2400" dirty="0"/>
              <a:t>I LINFOCITI B PRODUCONO IMMUNOGLOBULINE CHE CIRCOLANO NEL SANGUE</a:t>
            </a:r>
          </a:p>
          <a:p>
            <a:pPr marL="609600" indent="-609600">
              <a:lnSpc>
                <a:spcPct val="140000"/>
              </a:lnSpc>
            </a:pPr>
            <a:r>
              <a:rPr lang="it-IT" altLang="it-IT" sz="2400" dirty="0"/>
              <a:t>I LINFOCITI T SONO COINVOLTI NEL DANNO DIRETTO AI MICRORGANISMI</a:t>
            </a:r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 rot="-2532967">
            <a:off x="7990268" y="572037"/>
            <a:ext cx="1676400" cy="1143000"/>
          </a:xfrm>
          <a:prstGeom prst="leftArrow">
            <a:avLst>
              <a:gd name="adj1" fmla="val 50000"/>
              <a:gd name="adj2" fmla="val 3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54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DF4-920E-4CDB-BDB6-06AA802DCAAB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 smtClean="0"/>
              <a:t>LINFOCITI </a:t>
            </a:r>
            <a:r>
              <a:rPr lang="it-IT" altLang="it-IT" sz="6600" dirty="0"/>
              <a:t>T</a:t>
            </a:r>
            <a:r>
              <a:rPr lang="it-IT" altLang="it-IT" dirty="0"/>
              <a:t> E </a:t>
            </a:r>
            <a:r>
              <a:rPr lang="it-IT" altLang="it-IT" sz="6600" dirty="0"/>
              <a:t>B</a:t>
            </a:r>
            <a:endParaRPr lang="it-IT" altLang="it-IT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9144000" cy="4495800"/>
          </a:xfrm>
        </p:spPr>
        <p:txBody>
          <a:bodyPr/>
          <a:lstStyle/>
          <a:p>
            <a:pPr marL="609600" indent="-609600">
              <a:lnSpc>
                <a:spcPct val="140000"/>
              </a:lnSpc>
              <a:buFont typeface="Wingdings" pitchFamily="2" charset="2"/>
              <a:buAutoNum type="arabicPeriod"/>
            </a:pPr>
            <a:endParaRPr lang="it-IT" altLang="it-IT" dirty="0" smtClean="0"/>
          </a:p>
          <a:p>
            <a:pPr marL="609600" indent="-609600">
              <a:lnSpc>
                <a:spcPct val="140000"/>
              </a:lnSpc>
              <a:buFont typeface="Wingdings" pitchFamily="2" charset="2"/>
              <a:buAutoNum type="arabicPeriod"/>
            </a:pPr>
            <a:r>
              <a:rPr lang="it-IT" altLang="it-IT" dirty="0" smtClean="0"/>
              <a:t>FASE </a:t>
            </a:r>
            <a:r>
              <a:rPr lang="it-IT" altLang="it-IT" dirty="0"/>
              <a:t>DI MATURAZIONE (TIMO </a:t>
            </a:r>
            <a:r>
              <a:rPr lang="it-IT" altLang="it-IT" sz="4400" dirty="0"/>
              <a:t>T</a:t>
            </a:r>
            <a:r>
              <a:rPr lang="it-IT" altLang="it-IT" dirty="0"/>
              <a:t> </a:t>
            </a:r>
            <a:r>
              <a:rPr lang="it-IT" altLang="it-IT" dirty="0" smtClean="0"/>
              <a:t>O </a:t>
            </a:r>
            <a:r>
              <a:rPr lang="it-IT" altLang="it-IT" dirty="0"/>
              <a:t>MIDOLLO </a:t>
            </a:r>
            <a:r>
              <a:rPr lang="it-IT" altLang="it-IT" dirty="0" smtClean="0"/>
              <a:t>OSSEO</a:t>
            </a:r>
            <a:r>
              <a:rPr lang="it-IT" altLang="it-IT" dirty="0" smtClean="0"/>
              <a:t> </a:t>
            </a:r>
            <a:r>
              <a:rPr lang="it-IT" altLang="it-IT" sz="4400" dirty="0" smtClean="0"/>
              <a:t>B</a:t>
            </a:r>
            <a:r>
              <a:rPr lang="it-IT" altLang="it-IT" dirty="0" smtClean="0"/>
              <a:t>): </a:t>
            </a:r>
            <a:r>
              <a:rPr lang="it-IT" altLang="it-IT" dirty="0"/>
              <a:t>RICONOSCERE IL SELF (E MUOIONO)</a:t>
            </a:r>
          </a:p>
          <a:p>
            <a:pPr marL="609600" indent="-609600">
              <a:lnSpc>
                <a:spcPct val="140000"/>
              </a:lnSpc>
              <a:buFont typeface="Wingdings" pitchFamily="2" charset="2"/>
              <a:buAutoNum type="arabicPeriod"/>
            </a:pPr>
            <a:r>
              <a:rPr lang="it-IT" altLang="it-IT" dirty="0"/>
              <a:t>FASE MATURA (PERIFERIA): RICONOSCERE IL NON-SELF E ATTACCARLO</a:t>
            </a:r>
          </a:p>
        </p:txBody>
      </p:sp>
    </p:spTree>
    <p:extLst>
      <p:ext uri="{BB962C8B-B14F-4D97-AF65-F5344CB8AC3E}">
        <p14:creationId xmlns:p14="http://schemas.microsoft.com/office/powerpoint/2010/main" val="814729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D8A2-A78B-4849-93DB-4471DFC0C0F0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4000" dirty="0"/>
              <a:t>SELF E NON-SELF </a:t>
            </a:r>
            <a:br>
              <a:rPr lang="it-IT" altLang="it-IT" sz="4000" dirty="0"/>
            </a:br>
            <a:r>
              <a:rPr lang="it-IT" altLang="it-IT" sz="4000" dirty="0"/>
              <a:t>IN IMMUNOLOGIA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111375"/>
            <a:ext cx="8229600" cy="3581400"/>
          </a:xfrm>
        </p:spPr>
        <p:txBody>
          <a:bodyPr/>
          <a:lstStyle/>
          <a:p>
            <a:r>
              <a:rPr lang="it-IT" altLang="it-IT" dirty="0"/>
              <a:t>SELF</a:t>
            </a:r>
          </a:p>
          <a:p>
            <a:pPr lvl="1"/>
            <a:r>
              <a:rPr lang="it-IT" altLang="it-IT" dirty="0"/>
              <a:t>CIO’ CHE SONO IO, VERSO CUI IL SISTEMA IMMUNITARIO DEVE ESSERE TOLLERANTE</a:t>
            </a:r>
          </a:p>
          <a:p>
            <a:r>
              <a:rPr lang="it-IT" altLang="it-IT" dirty="0"/>
              <a:t>NON-SELF</a:t>
            </a:r>
          </a:p>
          <a:p>
            <a:pPr lvl="1"/>
            <a:r>
              <a:rPr lang="it-IT" altLang="it-IT" dirty="0"/>
              <a:t>CIO’ CHE NON SONO IO, VERSO CUI IL SISTEMA IMMUNITARIO DEVE DIFENDERMI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2590800" y="5029200"/>
            <a:ext cx="8305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it-IT" altLang="it-IT">
                <a:effectLst/>
              </a:rPr>
              <a:t>E I POLLINI? </a:t>
            </a:r>
          </a:p>
          <a:p>
            <a:pPr>
              <a:buFont typeface="Wingdings" pitchFamily="2" charset="2"/>
              <a:buNone/>
            </a:pPr>
            <a:r>
              <a:rPr lang="it-IT" altLang="it-IT">
                <a:effectLst/>
              </a:rPr>
              <a:t>E LE MALATTIE AUTOIMMUNI?</a:t>
            </a:r>
          </a:p>
          <a:p>
            <a:pPr>
              <a:buFont typeface="Wingdings" pitchFamily="2" charset="2"/>
              <a:buNone/>
            </a:pPr>
            <a:r>
              <a:rPr lang="it-IT" altLang="it-IT">
                <a:effectLst/>
              </a:rPr>
              <a:t>E I TUMORI?</a:t>
            </a:r>
          </a:p>
        </p:txBody>
      </p:sp>
    </p:spTree>
    <p:extLst>
      <p:ext uri="{BB962C8B-B14F-4D97-AF65-F5344CB8AC3E}">
        <p14:creationId xmlns:p14="http://schemas.microsoft.com/office/powerpoint/2010/main" val="311785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764A-2559-476D-8337-F259914376CC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FASE ANTIGENE DIPENDENTE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dirty="0"/>
              <a:t>I LINFOCITI T E B STANNO NEI LINFONODI O MILZA PERCHE’ E’ PROBABILE CHE UN EVENTUALE ANTIGENE PASSI DA LI’ (VIA LINFATICA O EMATICA)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dirty="0"/>
              <a:t>SE LO INCONTRANO: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it-IT" altLang="it-IT" dirty="0"/>
              <a:t>ESPANSIONE CLONALE: EFFETTORI O MEMORIA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it-IT" altLang="it-IT" dirty="0"/>
              <a:t>RICHIAMANO ALTRE CELLULE IMMUNITARIE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it-IT" altLang="it-IT" dirty="0"/>
              <a:t>ATTIVAZIONE</a:t>
            </a:r>
          </a:p>
        </p:txBody>
      </p:sp>
    </p:spTree>
    <p:extLst>
      <p:ext uri="{BB962C8B-B14F-4D97-AF65-F5344CB8AC3E}">
        <p14:creationId xmlns:p14="http://schemas.microsoft.com/office/powerpoint/2010/main" val="402291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21D46-C821-44B2-AF9A-3F45724C1527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 altLang="it-IT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it-IT"/>
          </a:p>
        </p:txBody>
      </p:sp>
      <p:pic>
        <p:nvPicPr>
          <p:cNvPr id="47108" name="Picture 4" descr="image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73"/>
          <a:stretch>
            <a:fillRect/>
          </a:stretch>
        </p:blipFill>
        <p:spPr bwMode="auto">
          <a:xfrm>
            <a:off x="1519238" y="100014"/>
            <a:ext cx="9148763" cy="607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4876800" y="1828800"/>
            <a:ext cx="12192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7110" name="Oval 6"/>
          <p:cNvSpPr>
            <a:spLocks noChangeArrowheads="1"/>
          </p:cNvSpPr>
          <p:nvPr/>
        </p:nvSpPr>
        <p:spPr bwMode="auto">
          <a:xfrm>
            <a:off x="2057400" y="4876800"/>
            <a:ext cx="12192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799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animBg="1"/>
      <p:bldP spid="471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2B379-832A-4194-88D5-8CFB244DAA8E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LINFOCITI T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143000"/>
            <a:ext cx="9372600" cy="5715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altLang="it-IT" sz="1600" dirty="0"/>
          </a:p>
          <a:p>
            <a:pPr lvl="1">
              <a:lnSpc>
                <a:spcPct val="80000"/>
              </a:lnSpc>
            </a:pPr>
            <a:r>
              <a:rPr lang="it-IT" altLang="it-IT" dirty="0"/>
              <a:t>MATURANO NEL TIMO</a:t>
            </a:r>
          </a:p>
          <a:p>
            <a:pPr lvl="1">
              <a:lnSpc>
                <a:spcPct val="80000"/>
              </a:lnSpc>
            </a:pPr>
            <a:r>
              <a:rPr lang="it-IT" altLang="it-IT" dirty="0"/>
              <a:t>STAZIONANO TRA LINFONODI E MILZA</a:t>
            </a:r>
          </a:p>
          <a:p>
            <a:pPr lvl="1">
              <a:lnSpc>
                <a:spcPct val="80000"/>
              </a:lnSpc>
            </a:pPr>
            <a:r>
              <a:rPr lang="it-IT" altLang="it-IT" dirty="0"/>
              <a:t>VENGONO ATTIVATI DA CELLULE CHE MOSTRANO ANTIGENI SULLA PROPRIA MEMBRANA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 dirty="0"/>
              <a:t>	TIPI DIVERSI CON DIVERSE FUNZIONI:</a:t>
            </a:r>
          </a:p>
          <a:p>
            <a:pPr lvl="1">
              <a:lnSpc>
                <a:spcPct val="80000"/>
              </a:lnSpc>
            </a:pPr>
            <a:r>
              <a:rPr lang="it-IT" altLang="it-IT" dirty="0"/>
              <a:t>T CITOTOSSICI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it-IT" altLang="it-IT" dirty="0"/>
              <a:t>	ATTACCANO DIRETTAMENTE CELLULE </a:t>
            </a:r>
            <a:r>
              <a:rPr lang="it-IT" altLang="it-IT" dirty="0" smtClean="0"/>
              <a:t>INFETTATE</a:t>
            </a:r>
            <a:endParaRPr lang="it-IT" altLang="it-IT" dirty="0"/>
          </a:p>
          <a:p>
            <a:pPr lvl="1">
              <a:lnSpc>
                <a:spcPct val="80000"/>
              </a:lnSpc>
            </a:pPr>
            <a:r>
              <a:rPr lang="it-IT" altLang="it-IT" dirty="0"/>
              <a:t>T HELPER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it-IT" altLang="it-IT" dirty="0"/>
              <a:t>	STIMOLANO I LINFOCITI B A PRODURRE ANTICORPI</a:t>
            </a:r>
          </a:p>
          <a:p>
            <a:pPr lvl="1">
              <a:lnSpc>
                <a:spcPct val="80000"/>
              </a:lnSpc>
            </a:pPr>
            <a:r>
              <a:rPr lang="it-IT" altLang="it-IT" dirty="0"/>
              <a:t>NK (NATURAL KILLER)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it-IT" altLang="it-IT" dirty="0"/>
              <a:t>	ANTITUMORALE E ANTIVIRALE NON DIPENDENTE DA CONTATTO CON ANTIGENE</a:t>
            </a:r>
          </a:p>
          <a:p>
            <a:pPr lvl="1">
              <a:lnSpc>
                <a:spcPct val="80000"/>
              </a:lnSpc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58725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ADE87-AAA6-4D5D-8573-7A185DF64371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LINFOCITI B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5440" y="914400"/>
            <a:ext cx="9677400" cy="5943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t-IT" altLang="it-IT" dirty="0"/>
              <a:t>	</a:t>
            </a:r>
          </a:p>
          <a:p>
            <a:pPr lvl="1"/>
            <a:r>
              <a:rPr lang="it-IT" altLang="it-IT" dirty="0"/>
              <a:t>MATURANO NEL MIDOLLO OSSEO (=BONE MARROW)</a:t>
            </a:r>
          </a:p>
          <a:p>
            <a:pPr lvl="1"/>
            <a:r>
              <a:rPr lang="it-IT" altLang="it-IT" dirty="0"/>
              <a:t>STAZIONANO TRA LINFONODI E MILZA</a:t>
            </a:r>
          </a:p>
          <a:p>
            <a:pPr lvl="1"/>
            <a:r>
              <a:rPr lang="it-IT" altLang="it-IT" dirty="0"/>
              <a:t>DEVONO ESSERE ATTIVATI DA UN LINFOCITA T HELPER</a:t>
            </a:r>
          </a:p>
          <a:p>
            <a:pPr lvl="1"/>
            <a:r>
              <a:rPr lang="it-IT" altLang="it-IT" dirty="0"/>
              <a:t>QUANDO ATTIVATI </a:t>
            </a:r>
            <a:endParaRPr lang="it-IT" altLang="it-IT" dirty="0" smtClean="0"/>
          </a:p>
          <a:p>
            <a:pPr lvl="2"/>
            <a:r>
              <a:rPr lang="it-IT" altLang="it-IT" sz="2800" dirty="0"/>
              <a:t>PRODUCONO IMMUNOGLOBULINE = ANTICORPI</a:t>
            </a:r>
          </a:p>
          <a:p>
            <a:pPr lvl="2"/>
            <a:r>
              <a:rPr lang="it-IT" altLang="it-IT" sz="2800" dirty="0"/>
              <a:t>DIVENTANO LINFOCITI B MEMORIA</a:t>
            </a:r>
          </a:p>
        </p:txBody>
      </p:sp>
    </p:spTree>
    <p:extLst>
      <p:ext uri="{BB962C8B-B14F-4D97-AF65-F5344CB8AC3E}">
        <p14:creationId xmlns:p14="http://schemas.microsoft.com/office/powerpoint/2010/main" val="351434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5674-EE5E-419B-8E5D-037FD5D9DAA9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GLI ANTICORPI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524000"/>
            <a:ext cx="9144000" cy="533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altLang="it-IT" dirty="0" err="1"/>
              <a:t>IgG</a:t>
            </a:r>
            <a:r>
              <a:rPr lang="it-IT" altLang="it-IT" dirty="0"/>
              <a:t> (IMMUNOGLOBULINA G) 80%</a:t>
            </a:r>
          </a:p>
          <a:p>
            <a:pPr lvl="1">
              <a:lnSpc>
                <a:spcPct val="80000"/>
              </a:lnSpc>
            </a:pPr>
            <a:r>
              <a:rPr lang="it-IT" altLang="it-IT" dirty="0"/>
              <a:t>MEMORIA</a:t>
            </a:r>
          </a:p>
          <a:p>
            <a:pPr lvl="1">
              <a:lnSpc>
                <a:spcPct val="80000"/>
              </a:lnSpc>
            </a:pPr>
            <a:r>
              <a:rPr lang="it-IT" altLang="it-IT" dirty="0"/>
              <a:t>ATTRAVERSA PLACENTA E SI TROVA NEL LATTE MATERNO</a:t>
            </a:r>
          </a:p>
          <a:p>
            <a:pPr>
              <a:lnSpc>
                <a:spcPct val="80000"/>
              </a:lnSpc>
            </a:pPr>
            <a:r>
              <a:rPr lang="it-IT" altLang="it-IT" dirty="0" err="1"/>
              <a:t>IgA</a:t>
            </a:r>
            <a:r>
              <a:rPr lang="it-IT" altLang="it-IT" dirty="0"/>
              <a:t> </a:t>
            </a:r>
          </a:p>
          <a:p>
            <a:pPr lvl="1">
              <a:lnSpc>
                <a:spcPct val="80000"/>
              </a:lnSpc>
            </a:pPr>
            <a:r>
              <a:rPr lang="it-IT" altLang="it-IT" dirty="0"/>
              <a:t>SECRETIVA (SALIVA, LATTE, MUCO, LACRIME)</a:t>
            </a:r>
          </a:p>
          <a:p>
            <a:pPr>
              <a:lnSpc>
                <a:spcPct val="80000"/>
              </a:lnSpc>
            </a:pPr>
            <a:r>
              <a:rPr lang="it-IT" altLang="it-IT" dirty="0" err="1"/>
              <a:t>IgM</a:t>
            </a:r>
            <a:endParaRPr lang="it-IT" altLang="it-IT" dirty="0"/>
          </a:p>
          <a:p>
            <a:pPr lvl="1">
              <a:lnSpc>
                <a:spcPct val="80000"/>
              </a:lnSpc>
            </a:pPr>
            <a:r>
              <a:rPr lang="it-IT" altLang="it-IT" dirty="0"/>
              <a:t>MALATTIA IN CORSO (1^ SETTIMANA), POI SCOMPARE</a:t>
            </a:r>
          </a:p>
          <a:p>
            <a:pPr>
              <a:lnSpc>
                <a:spcPct val="80000"/>
              </a:lnSpc>
            </a:pPr>
            <a:r>
              <a:rPr lang="it-IT" altLang="it-IT" dirty="0" err="1"/>
              <a:t>IgE</a:t>
            </a:r>
            <a:endParaRPr lang="it-IT" altLang="it-IT" dirty="0"/>
          </a:p>
          <a:p>
            <a:pPr lvl="1">
              <a:lnSpc>
                <a:spcPct val="80000"/>
              </a:lnSpc>
            </a:pPr>
            <a:r>
              <a:rPr lang="it-IT" altLang="it-IT" dirty="0"/>
              <a:t>PARASSITI, ELMINTI</a:t>
            </a:r>
          </a:p>
          <a:p>
            <a:pPr lvl="1">
              <a:lnSpc>
                <a:spcPct val="80000"/>
              </a:lnSpc>
            </a:pPr>
            <a:r>
              <a:rPr lang="it-IT" altLang="it-IT" dirty="0"/>
              <a:t>REAZIONE IMMEDIATA</a:t>
            </a:r>
          </a:p>
          <a:p>
            <a:pPr lvl="1">
              <a:lnSpc>
                <a:spcPct val="80000"/>
              </a:lnSpc>
            </a:pPr>
            <a:r>
              <a:rPr lang="it-IT" altLang="it-IT" dirty="0"/>
              <a:t>ALLERGIA, SHOCK ANAFILATTICO</a:t>
            </a:r>
          </a:p>
          <a:p>
            <a:pPr>
              <a:lnSpc>
                <a:spcPct val="80000"/>
              </a:lnSpc>
            </a:pPr>
            <a:r>
              <a:rPr lang="it-IT" altLang="it-IT" dirty="0" err="1"/>
              <a:t>IgD</a:t>
            </a:r>
            <a:endParaRPr lang="it-IT" altLang="it-IT" dirty="0"/>
          </a:p>
          <a:p>
            <a:pPr lvl="1">
              <a:lnSpc>
                <a:spcPct val="80000"/>
              </a:lnSpc>
            </a:pPr>
            <a:r>
              <a:rPr lang="it-IT" altLang="it-IT" dirty="0"/>
              <a:t>RECETTORE DI MEMBRANA?</a:t>
            </a:r>
          </a:p>
        </p:txBody>
      </p:sp>
    </p:spTree>
    <p:extLst>
      <p:ext uri="{BB962C8B-B14F-4D97-AF65-F5344CB8AC3E}">
        <p14:creationId xmlns:p14="http://schemas.microsoft.com/office/powerpoint/2010/main" val="250476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423</Words>
  <Application>Microsoft Office PowerPoint</Application>
  <PresentationFormat>Widescreen</PresentationFormat>
  <Paragraphs>102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Wingdings</vt:lpstr>
      <vt:lpstr>Tema di Office</vt:lpstr>
      <vt:lpstr>SISTEMA IMMUNITARIO 4  ADATTATIVO: I LINFOCITI T E B</vt:lpstr>
      <vt:lpstr>LINFOCITI T E B</vt:lpstr>
      <vt:lpstr>LINFOCITI T E B</vt:lpstr>
      <vt:lpstr>SELF E NON-SELF  IN IMMUNOLOGIA</vt:lpstr>
      <vt:lpstr>FASE ANTIGENE DIPENDENTE</vt:lpstr>
      <vt:lpstr>Presentazione standard di PowerPoint</vt:lpstr>
      <vt:lpstr>LINFOCITI T</vt:lpstr>
      <vt:lpstr>LINFOCITI B</vt:lpstr>
      <vt:lpstr>GLI ANTICORPI</vt:lpstr>
      <vt:lpstr>Presentazione standard di PowerPoint</vt:lpstr>
      <vt:lpstr>LINFOCITI T E B MEMORIA</vt:lpstr>
      <vt:lpstr>Presentazione standard di PowerPoint</vt:lpstr>
      <vt:lpstr>ALLERGIE</vt:lpstr>
      <vt:lpstr>Presentazione standard di PowerPoint</vt:lpstr>
      <vt:lpstr>L’IMMUNITA’ ASPECIFICA E ADATTATIVA DIALOGANO TRA LORO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IMMUNITARIO 3 ADATTATIVO I LINFOCITI T E B</dc:title>
  <dc:creator>Utente</dc:creator>
  <cp:lastModifiedBy>Utente</cp:lastModifiedBy>
  <cp:revision>3</cp:revision>
  <dcterms:created xsi:type="dcterms:W3CDTF">2022-03-06T20:26:24Z</dcterms:created>
  <dcterms:modified xsi:type="dcterms:W3CDTF">2022-03-06T21:07:01Z</dcterms:modified>
</cp:coreProperties>
</file>