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5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8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19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9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7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38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7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7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5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DF5E-1045-4E35-84B2-285C8E718CD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4F99-A3AE-468E-9EF2-AC9A6BEEDB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32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ECDEAE2-5EC6-4259-AF17-4C965208D175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/>
              <a:t>SISTEMA </a:t>
            </a:r>
            <a:r>
              <a:rPr lang="it-IT" altLang="it-IT" smtClean="0"/>
              <a:t>IMMUNITARIO</a:t>
            </a:r>
            <a:r>
              <a:rPr lang="it-IT" altLang="it-IT"/>
              <a:t> </a:t>
            </a:r>
            <a:r>
              <a:rPr lang="it-IT" altLang="it-IT" smtClean="0"/>
              <a:t>3 </a:t>
            </a:r>
            <a:br>
              <a:rPr lang="it-IT" altLang="it-IT" smtClean="0"/>
            </a:br>
            <a:r>
              <a:rPr lang="it-IT" altLang="it-IT" smtClean="0"/>
              <a:t>I GLOBULI </a:t>
            </a:r>
            <a:r>
              <a:rPr lang="it-IT" altLang="it-IT" smtClean="0"/>
              <a:t>BIANCHI</a:t>
            </a:r>
            <a:endParaRPr lang="it-IT" altLang="it-IT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  <a:noFill/>
          <a:ln/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PRANIC HEALING</a:t>
            </a:r>
            <a:endParaRPr lang="it-IT" altLang="it-IT" dirty="0">
              <a:solidFill>
                <a:schemeClr val="tx1"/>
              </a:solidFill>
            </a:endParaRPr>
          </a:p>
          <a:p>
            <a:endParaRPr lang="it-IT" altLang="it-IT" dirty="0">
              <a:solidFill>
                <a:schemeClr val="tx1"/>
              </a:solidFill>
            </a:endParaRPr>
          </a:p>
          <a:p>
            <a:pPr algn="r"/>
            <a:r>
              <a:rPr lang="it-IT" altLang="it-IT" dirty="0">
                <a:solidFill>
                  <a:schemeClr val="tx1"/>
                </a:solidFill>
              </a:rPr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33585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1973-0203-47B3-BCEB-5F255008A6CE}" type="slidenum">
              <a:rPr lang="it-IT" altLang="it-IT"/>
              <a:pPr/>
              <a:t>10</a:t>
            </a:fld>
            <a:endParaRPr lang="it-IT" altLang="it-IT"/>
          </a:p>
        </p:txBody>
      </p:sp>
      <p:pic>
        <p:nvPicPr>
          <p:cNvPr id="30727" name="Picture 7" descr="ELMI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9"/>
          <a:stretch>
            <a:fillRect/>
          </a:stretch>
        </p:blipFill>
        <p:spPr bwMode="auto">
          <a:xfrm>
            <a:off x="2133600" y="33338"/>
            <a:ext cx="36385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RICOM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 b="3992"/>
          <a:stretch>
            <a:fillRect/>
          </a:stretch>
        </p:blipFill>
        <p:spPr bwMode="auto">
          <a:xfrm>
            <a:off x="6324600" y="115888"/>
            <a:ext cx="42672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plasmacell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7113"/>
            <a:ext cx="91440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3416426"/>
            <a:ext cx="1547664" cy="7326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dirty="0"/>
              <a:t>LINFOCITI B ATTIVATI</a:t>
            </a:r>
          </a:p>
        </p:txBody>
      </p:sp>
    </p:spTree>
    <p:extLst>
      <p:ext uri="{BB962C8B-B14F-4D97-AF65-F5344CB8AC3E}">
        <p14:creationId xmlns:p14="http://schemas.microsoft.com/office/powerpoint/2010/main" val="19046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5A8A-AB3A-4F8F-BED3-D343FBEAC17B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5562600"/>
            <a:ext cx="82296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I GLOBULI BIANCHI SONO DI DIVERSI TIPI</a:t>
            </a:r>
          </a:p>
        </p:txBody>
      </p:sp>
      <p:pic>
        <p:nvPicPr>
          <p:cNvPr id="18436" name="Picture 4" descr="400px-Emopoi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AutoShape 5"/>
          <p:cNvSpPr>
            <a:spLocks/>
          </p:cNvSpPr>
          <p:nvPr/>
        </p:nvSpPr>
        <p:spPr bwMode="auto">
          <a:xfrm rot="16200000">
            <a:off x="5486400" y="2819400"/>
            <a:ext cx="762000" cy="4419600"/>
          </a:xfrm>
          <a:prstGeom prst="leftBrace">
            <a:avLst>
              <a:gd name="adj1" fmla="val 48333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3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0F6A-6931-4C9C-A06C-402AB204C0B2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57200"/>
            <a:ext cx="8515672" cy="5638800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buNone/>
            </a:pPr>
            <a:r>
              <a:rPr lang="it-IT" altLang="it-IT" dirty="0"/>
              <a:t>MA PER “SEMPLICITA’” POSSIAMO RIUNIRLI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it-IT" altLang="it-IT" dirty="0"/>
              <a:t>IN TRE GRUPPI: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 smtClean="0"/>
              <a:t>«</a:t>
            </a:r>
            <a:r>
              <a:rPr lang="it-IT" altLang="it-IT" u="sng" dirty="0" smtClean="0"/>
              <a:t>MANGIATORI</a:t>
            </a:r>
            <a:r>
              <a:rPr lang="it-IT" altLang="it-IT" dirty="0" smtClean="0"/>
              <a:t>», FAGOCITI</a:t>
            </a:r>
            <a:r>
              <a:rPr lang="it-IT" altLang="it-IT" dirty="0"/>
              <a:t>: GRANULOCITI NEUTROFILI, MACROFAGI, MONOCITI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/>
              <a:t>CELLULE COINVOLTE NELL’</a:t>
            </a:r>
            <a:r>
              <a:rPr lang="it-IT" altLang="it-IT" u="sng" dirty="0"/>
              <a:t>ALLERGIA</a:t>
            </a:r>
            <a:r>
              <a:rPr lang="it-IT" altLang="it-IT" dirty="0"/>
              <a:t>: GRANULOCITI EOSINOFILI E BASOFILI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/>
              <a:t>CELLULE DELL’</a:t>
            </a:r>
            <a:r>
              <a:rPr lang="it-IT" altLang="it-IT" u="sng" dirty="0"/>
              <a:t>IMMUNITA’ </a:t>
            </a:r>
            <a:r>
              <a:rPr lang="it-IT" altLang="it-IT" u="sng" dirty="0" smtClean="0"/>
              <a:t>SPECIFICA</a:t>
            </a:r>
            <a:r>
              <a:rPr lang="it-IT" altLang="it-IT" dirty="0" smtClean="0"/>
              <a:t>: </a:t>
            </a:r>
            <a:r>
              <a:rPr lang="it-IT" altLang="it-IT" dirty="0"/>
              <a:t>LINFOCITI T E B</a:t>
            </a:r>
          </a:p>
        </p:txBody>
      </p:sp>
    </p:spTree>
    <p:extLst>
      <p:ext uri="{BB962C8B-B14F-4D97-AF65-F5344CB8AC3E}">
        <p14:creationId xmlns:p14="http://schemas.microsoft.com/office/powerpoint/2010/main" val="32422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1F88-F795-481E-BEB4-C2AC7543C367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8892480" cy="4495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/>
              <a:t>FAGOCITI, «MANGIATORI»: </a:t>
            </a:r>
          </a:p>
          <a:p>
            <a:pPr marL="0" indent="0">
              <a:buNone/>
            </a:pPr>
            <a:r>
              <a:rPr lang="it-IT" altLang="it-IT" dirty="0"/>
              <a:t>	GRANULOCITI NEUTROFILI, MAGROFAGI, MONOCITI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/>
              <a:t>CELLULE COINVOLTE NELL’ALLERGIA: </a:t>
            </a:r>
          </a:p>
          <a:p>
            <a:pPr marL="0" indent="0">
              <a:buNone/>
            </a:pPr>
            <a:r>
              <a:rPr lang="it-IT" altLang="it-IT" dirty="0"/>
              <a:t>	GRANULOCITI EOSINOFILI E BASOFILI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/>
              <a:t>CELLULE DELL’IMMUNITA’ ADATTATIVA: </a:t>
            </a:r>
          </a:p>
          <a:p>
            <a:pPr marL="0" indent="0">
              <a:buNone/>
            </a:pPr>
            <a:r>
              <a:rPr lang="it-IT" altLang="it-IT" dirty="0"/>
              <a:t>	LINFOCITI T E B</a:t>
            </a:r>
          </a:p>
        </p:txBody>
      </p:sp>
      <p:pic>
        <p:nvPicPr>
          <p:cNvPr id="23556" name="Picture 4" descr="formula-leucoci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38" y="2973192"/>
            <a:ext cx="75914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-6842670">
            <a:off x="2514600" y="33528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25485901">
            <a:off x="6858000" y="34290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26793986">
            <a:off x="1524000" y="33528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28284344">
            <a:off x="4495800" y="34290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-46912079">
            <a:off x="8001000" y="35052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0" grpId="0" animBg="1"/>
      <p:bldP spid="23561" grpId="0" animBg="1"/>
      <p:bldP spid="235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9830-7BAB-4DCE-AC74-F58C77002C6C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/>
              <a:t>1. FAGOCITI: GRANULOCITI, MONOCITI E MACROFAGI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4343400" cy="4495800"/>
          </a:xfrm>
        </p:spPr>
        <p:txBody>
          <a:bodyPr/>
          <a:lstStyle/>
          <a:p>
            <a:r>
              <a:rPr lang="it-IT" altLang="it-IT"/>
              <a:t>AZIONE IMMEDIATA CONTRO INFEZIONI BATTERICHE</a:t>
            </a:r>
          </a:p>
        </p:txBody>
      </p:sp>
      <p:pic>
        <p:nvPicPr>
          <p:cNvPr id="90119" name="Picture 7" descr="p345_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24000"/>
            <a:ext cx="409416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FF80-1C28-49B3-9136-F466DDFD8F6A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/>
              <a:t>1. FAGOCITI: GRANULOCITI, MONOCITI E MACROFAGI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600200"/>
            <a:ext cx="9252520" cy="4495800"/>
          </a:xfrm>
        </p:spPr>
        <p:txBody>
          <a:bodyPr/>
          <a:lstStyle/>
          <a:p>
            <a:r>
              <a:rPr lang="it-IT" altLang="it-IT" dirty="0"/>
              <a:t>AZIONE IMMEDIATA CONTRO INFEZIONI BATTERICHE</a:t>
            </a:r>
          </a:p>
          <a:p>
            <a:r>
              <a:rPr lang="it-IT" altLang="it-IT" dirty="0"/>
              <a:t>INGLOBANO E DIGERISCONO PARTICELLE ESTRANEE E </a:t>
            </a:r>
            <a:r>
              <a:rPr lang="it-IT" altLang="it-IT" dirty="0" smtClean="0"/>
              <a:t>MICRORGANISMI</a:t>
            </a:r>
            <a:endParaRPr lang="it-IT" altLang="it-IT" dirty="0"/>
          </a:p>
        </p:txBody>
      </p:sp>
      <p:pic>
        <p:nvPicPr>
          <p:cNvPr id="25604" name="Picture 4" descr="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3000"/>
            <a:ext cx="33337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NEU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754438"/>
            <a:ext cx="3705225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mi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288958"/>
            <a:ext cx="5418352" cy="3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3F86-E572-47C2-852C-9DF18D9C26E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-76200"/>
            <a:ext cx="3048000" cy="2286000"/>
          </a:xfrm>
        </p:spPr>
        <p:txBody>
          <a:bodyPr>
            <a:normAutofit/>
          </a:bodyPr>
          <a:lstStyle/>
          <a:p>
            <a:r>
              <a:rPr lang="it-IT" altLang="it-IT" sz="4000" dirty="0"/>
              <a:t>AMIANTO: SCANDALO MONDIALE</a:t>
            </a:r>
            <a:r>
              <a:rPr lang="it-IT" sz="4000" dirty="0"/>
              <a:t/>
            </a:r>
            <a:br>
              <a:rPr lang="it-IT" sz="4000" dirty="0"/>
            </a:br>
            <a:endParaRPr lang="it-IT" altLang="it-IT" sz="4000" dirty="0"/>
          </a:p>
        </p:txBody>
      </p:sp>
      <p:pic>
        <p:nvPicPr>
          <p:cNvPr id="36868" name="Picture 4" descr="AMI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MAI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1"/>
            <a:ext cx="43434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C1-2744-4C6A-B479-3FDFABE02A3D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"/>
            <a:ext cx="82296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	CIO’ CHE E’ STATO FAGOCITATO (ES VIRUS) VIENE ESPRESSO SU RECETTORI DI MEMBRANA E PUO’ ATTIVARE I LINFOCITI T</a:t>
            </a:r>
          </a:p>
        </p:txBody>
      </p:sp>
      <p:pic>
        <p:nvPicPr>
          <p:cNvPr id="72709" name="Picture 5" descr="immunologia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6"/>
          <a:stretch>
            <a:fillRect/>
          </a:stretch>
        </p:blipFill>
        <p:spPr bwMode="auto">
          <a:xfrm>
            <a:off x="1905000" y="2006600"/>
            <a:ext cx="5791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25AF-2C21-46A0-ADB6-643C7BA53AA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/>
              <a:t>2. GRANULOCITI EOSINOFILI, BASOFILI E MASTOCITI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CONTRO INFEZIONI DA ELMINTI E PARASSITI</a:t>
            </a:r>
          </a:p>
          <a:p>
            <a:r>
              <a:rPr lang="it-IT" altLang="it-IT" dirty="0"/>
              <a:t>ALLERGIE, ASMA (</a:t>
            </a:r>
            <a:r>
              <a:rPr lang="it-IT" altLang="it-IT" dirty="0" err="1"/>
              <a:t>IgE</a:t>
            </a:r>
            <a:r>
              <a:rPr lang="it-IT" altLang="it-IT" dirty="0"/>
              <a:t>, ISTAMINA)</a:t>
            </a:r>
          </a:p>
        </p:txBody>
      </p:sp>
      <p:pic>
        <p:nvPicPr>
          <p:cNvPr id="29700" name="Picture 4" descr="EOS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1076"/>
            <a:ext cx="35052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B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492500"/>
            <a:ext cx="353377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SISTEMA IMMUNITARIO 3  I GLOBULI BIANCHI</vt:lpstr>
      <vt:lpstr>Presentazione standard di PowerPoint</vt:lpstr>
      <vt:lpstr>Presentazione standard di PowerPoint</vt:lpstr>
      <vt:lpstr>Presentazione standard di PowerPoint</vt:lpstr>
      <vt:lpstr>1. FAGOCITI: GRANULOCITI, MONOCITI E MACROFAGI</vt:lpstr>
      <vt:lpstr>1. FAGOCITI: GRANULOCITI, MONOCITI E MACROFAGI</vt:lpstr>
      <vt:lpstr>AMIANTO: SCANDALO MONDIALE </vt:lpstr>
      <vt:lpstr>Presentazione standard di PowerPoint</vt:lpstr>
      <vt:lpstr>2. GRANULOCITI EOSINOFILI, BASOFILI E MASTOCITI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IMMUNITARIO 3 GLOBULI BIANCHI</dc:title>
  <dc:creator>Utente</dc:creator>
  <cp:lastModifiedBy>Utente</cp:lastModifiedBy>
  <cp:revision>2</cp:revision>
  <dcterms:created xsi:type="dcterms:W3CDTF">2022-03-06T20:46:04Z</dcterms:created>
  <dcterms:modified xsi:type="dcterms:W3CDTF">2022-03-06T20:52:23Z</dcterms:modified>
</cp:coreProperties>
</file>