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8112A-0D73-455C-9465-A67016A7A3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391D8-9548-40B5-BFA2-A27F74519A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064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83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24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92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62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14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3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64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98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33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063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67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79C75-FE31-495F-861B-22C10C3F62DA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8F9D7-2FEA-4DE6-827B-6B59C20A4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166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fld id="{DECDEAE2-5EC6-4259-AF17-4C965208D175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altLang="it-IT"/>
              <a:t>SISTEMA </a:t>
            </a:r>
            <a:r>
              <a:rPr lang="it-IT" altLang="it-IT" smtClean="0"/>
              <a:t>IMMUNITARIO</a:t>
            </a:r>
            <a:r>
              <a:rPr lang="it-IT" altLang="it-IT"/>
              <a:t> </a:t>
            </a:r>
            <a:r>
              <a:rPr lang="it-IT" altLang="it-IT" smtClean="0"/>
              <a:t>2</a:t>
            </a:r>
            <a:br>
              <a:rPr lang="it-IT" altLang="it-IT" smtClean="0"/>
            </a:br>
            <a:r>
              <a:rPr lang="it-IT" altLang="it-IT" smtClean="0"/>
              <a:t> </a:t>
            </a:r>
            <a:r>
              <a:rPr lang="it-IT" altLang="it-IT" dirty="0" smtClean="0"/>
              <a:t>INTRODUZIONE</a:t>
            </a:r>
            <a:endParaRPr lang="it-IT" altLang="it-IT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  <a:noFill/>
          <a:ln/>
        </p:spPr>
        <p:txBody>
          <a:bodyPr/>
          <a:lstStyle/>
          <a:p>
            <a:r>
              <a:rPr lang="it-IT" altLang="it-IT" dirty="0" smtClean="0">
                <a:solidFill>
                  <a:schemeClr val="tx1"/>
                </a:solidFill>
              </a:rPr>
              <a:t>PRANIC HEALING</a:t>
            </a:r>
            <a:endParaRPr lang="it-IT" altLang="it-IT" dirty="0">
              <a:solidFill>
                <a:schemeClr val="tx1"/>
              </a:solidFill>
            </a:endParaRPr>
          </a:p>
          <a:p>
            <a:endParaRPr lang="it-IT" altLang="it-IT" dirty="0">
              <a:solidFill>
                <a:schemeClr val="tx1"/>
              </a:solidFill>
            </a:endParaRPr>
          </a:p>
          <a:p>
            <a:pPr algn="r"/>
            <a:r>
              <a:rPr lang="it-IT" altLang="it-IT" dirty="0">
                <a:solidFill>
                  <a:schemeClr val="tx1"/>
                </a:solidFill>
              </a:rPr>
              <a:t>DOTT. SIGFRIDO FORCELLINI</a:t>
            </a:r>
          </a:p>
        </p:txBody>
      </p:sp>
    </p:spTree>
    <p:extLst>
      <p:ext uri="{BB962C8B-B14F-4D97-AF65-F5344CB8AC3E}">
        <p14:creationId xmlns:p14="http://schemas.microsoft.com/office/powerpoint/2010/main" val="211632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46B7-2125-4332-95D0-5F3FE9B89110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L’INFIAMMAZIONE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400" dirty="0"/>
              <a:t>UN MICRORGANISMO </a:t>
            </a:r>
            <a:r>
              <a:rPr lang="it-IT" altLang="it-IT" sz="2400" dirty="0" smtClean="0"/>
              <a:t>SE RIESCE </a:t>
            </a:r>
            <a:r>
              <a:rPr lang="it-IT" altLang="it-IT" sz="2400" dirty="0"/>
              <a:t>A SUPERARE LE BARRIERE CHIMICO-FISICHE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400" dirty="0"/>
              <a:t>VIENE ATTACCATO </a:t>
            </a:r>
            <a:r>
              <a:rPr lang="it-IT" altLang="it-IT" sz="2400" dirty="0" smtClean="0"/>
              <a:t>DAI MACROFAGI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400" dirty="0" smtClean="0"/>
              <a:t>LE </a:t>
            </a:r>
            <a:r>
              <a:rPr lang="it-IT" altLang="it-IT" sz="2400" dirty="0"/>
              <a:t>CELLULE COINVOLTE RILASCIANO FATTORI INFIAMMATORI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000" dirty="0" smtClean="0"/>
              <a:t>RICHIAMO/ATTIVAZIONE ALTRE CELLULE IMMUNITARIE</a:t>
            </a:r>
            <a:endParaRPr lang="it-IT" altLang="it-IT" sz="2000" dirty="0"/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000" dirty="0" smtClean="0"/>
              <a:t>AUMENTO </a:t>
            </a:r>
            <a:r>
              <a:rPr lang="it-IT" altLang="it-IT" sz="2000" dirty="0"/>
              <a:t>DELLA PERMEABILITA’ CAPILLARE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400" dirty="0" smtClean="0"/>
              <a:t>INFIAMMAZIONE</a:t>
            </a:r>
            <a:r>
              <a:rPr lang="it-IT" altLang="it-IT" sz="2400" dirty="0"/>
              <a:t>: CALORE, DOLORE, ROSSORE, TUMEFAZIONE, FUNZIONE LESA, EVENTUALE PUS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400" dirty="0"/>
              <a:t>RESTITUTIO AD </a:t>
            </a:r>
            <a:r>
              <a:rPr lang="it-IT" altLang="it-IT" sz="2400" dirty="0" smtClean="0"/>
              <a:t>INTEGRUM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endParaRPr lang="it-IT" altLang="it-IT" sz="24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NON SOLO MICRORGANISMI INDUCONO INFIAMMAZIONE!</a:t>
            </a:r>
          </a:p>
        </p:txBody>
      </p:sp>
    </p:spTree>
    <p:extLst>
      <p:ext uri="{BB962C8B-B14F-4D97-AF65-F5344CB8AC3E}">
        <p14:creationId xmlns:p14="http://schemas.microsoft.com/office/powerpoint/2010/main" val="279387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2E0C0-00DE-4515-A96F-CA6BBB10F175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it-IT" altLang="it-IT"/>
              <a:t>LA FEBBRE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6096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I FATTORI DELL’INFIAMMAZIONE HANNO AZIONI VARIE </a:t>
            </a:r>
            <a:endParaRPr lang="it-IT" altLang="it-IT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 smtClean="0"/>
              <a:t>LE </a:t>
            </a:r>
            <a:r>
              <a:rPr lang="it-IT" altLang="it-IT" sz="2400" dirty="0"/>
              <a:t>INTERLEUCHINE (IL-1, IL-6 AD ESEMPIO) </a:t>
            </a:r>
            <a:r>
              <a:rPr lang="it-IT" altLang="it-IT" sz="2400" dirty="0" smtClean="0"/>
              <a:t>NEL SIST. NERVOSO MODIFICANO </a:t>
            </a:r>
            <a:r>
              <a:rPr lang="it-IT" altLang="it-IT" sz="2400" dirty="0"/>
              <a:t>LA REGOLAZIONE IPOTALAMICA </a:t>
            </a:r>
            <a:r>
              <a:rPr lang="it-IT" altLang="it-IT" sz="2400" dirty="0" smtClean="0"/>
              <a:t>DELLA TEMPERATURA</a:t>
            </a:r>
            <a:endParaRPr lang="it-IT" altLang="it-IT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LA TEMPERATURA PIU’ ALTA DANNEGGIA I MICRORGANISMI, AUMENTA LE ATTIVITA’ DEL SIST IMMUNITARIO E AUMENTA IL METABOLISMO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LA FEBBRE DUNQUE </a:t>
            </a:r>
            <a:r>
              <a:rPr lang="it-IT" altLang="it-IT" sz="2400" u="sng" dirty="0"/>
              <a:t>NON E’ UNA MALATTIA</a:t>
            </a:r>
            <a:r>
              <a:rPr lang="it-IT" altLang="it-IT" sz="2400" dirty="0"/>
              <a:t> MA E’ LA RISPOSTA SISTEMICA DELL’ORGANISMO CONTRO UN’INFEZIONE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L’USO DI ANTIPIRETICI E’ GIUSTIFICATO SOLO A SCOPO ANTALGICO PERCHE’ “CURARE” LA FEBBRE NON E’ RAZIONALE PER I SUDDETTI MOTIVI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dirty="0"/>
              <a:t>INOLTRE ANTIPIRETICI E CORTISONE POSSONO MASCHERARE INFEZIONI IMPORTANTI E POSSONO FAVORIRE L’INSORGENZA DI ALLERGIE</a:t>
            </a:r>
          </a:p>
        </p:txBody>
      </p:sp>
    </p:spTree>
    <p:extLst>
      <p:ext uri="{BB962C8B-B14F-4D97-AF65-F5344CB8AC3E}">
        <p14:creationId xmlns:p14="http://schemas.microsoft.com/office/powerpoint/2010/main" val="416302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FF08E-80BD-4BFB-998F-B41D2E730129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it-IT" altLang="it-IT" sz="3600"/>
              <a:t>NEL SANGUE C’E’ UN SACCO DI ROBA…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it-IT"/>
          </a:p>
        </p:txBody>
      </p:sp>
      <p:pic>
        <p:nvPicPr>
          <p:cNvPr id="31748" name="Picture 4" descr="blogger-image-15657953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16038"/>
            <a:ext cx="7010400" cy="554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87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EE94-5F87-4BFD-8540-19C408A333AC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it-IT"/>
          </a:p>
        </p:txBody>
      </p:sp>
      <p:pic>
        <p:nvPicPr>
          <p:cNvPr id="37892" name="Picture 4" descr="sang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9525"/>
            <a:ext cx="8229600" cy="686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07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BF78E-E7E3-41B7-8E95-4374A1E9C173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dirty="0" smtClean="0"/>
              <a:t>COME </a:t>
            </a:r>
            <a:r>
              <a:rPr lang="it-IT" altLang="it-IT" sz="4000" dirty="0"/>
              <a:t>SI FORMA IL </a:t>
            </a:r>
            <a:r>
              <a:rPr lang="it-IT" altLang="it-IT" sz="4000" dirty="0" smtClean="0"/>
              <a:t>SANGUE?</a:t>
            </a:r>
            <a:endParaRPr lang="it-IT" altLang="it-IT" sz="4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04800" y="1828800"/>
            <a:ext cx="94488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altLang="it-IT"/>
              <a:t>	LA CELLULA STAMINALE E’ IL PROGENITORE COMUNE E DÀ VITA NEL MIDOLLO OSSEO A:</a:t>
            </a:r>
          </a:p>
          <a:p>
            <a:pPr>
              <a:buFont typeface="Wingdings" pitchFamily="2" charset="2"/>
              <a:buNone/>
            </a:pPr>
            <a:endParaRPr lang="it-IT" altLang="it-IT"/>
          </a:p>
        </p:txBody>
      </p:sp>
      <p:pic>
        <p:nvPicPr>
          <p:cNvPr id="16389" name="Picture 5" descr="stamina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200400"/>
            <a:ext cx="54102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257800" y="2971800"/>
            <a:ext cx="3886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r>
              <a:rPr lang="it-IT" altLang="it-IT" dirty="0">
                <a:effectLst/>
              </a:rPr>
              <a:t>GLOBULI ROSSI</a:t>
            </a:r>
          </a:p>
          <a:p>
            <a:r>
              <a:rPr lang="it-IT" altLang="it-IT" dirty="0">
                <a:effectLst/>
              </a:rPr>
              <a:t>PIASTRINE</a:t>
            </a:r>
          </a:p>
          <a:p>
            <a:r>
              <a:rPr lang="it-IT" altLang="it-IT" dirty="0">
                <a:effectLst/>
              </a:rPr>
              <a:t>GLOBULI BIANCHI (LINFOCITI, MONOCITI, GRANULOCITI)</a:t>
            </a:r>
          </a:p>
          <a:p>
            <a:endParaRPr lang="it-IT" altLang="it-I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791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3CD9D-DA8A-40C4-BEFA-ACE59924C2FE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-76200"/>
            <a:ext cx="9677400" cy="1447800"/>
          </a:xfrm>
        </p:spPr>
        <p:txBody>
          <a:bodyPr/>
          <a:lstStyle/>
          <a:p>
            <a:r>
              <a:rPr lang="it-IT" altLang="it-IT" sz="3400"/>
              <a:t>…OVVIAMENTE IL TUTTO E’ “PIUTTOSTO” COMPLICATO</a:t>
            </a:r>
          </a:p>
        </p:txBody>
      </p:sp>
      <p:pic>
        <p:nvPicPr>
          <p:cNvPr id="17413" name="Picture 5" descr="cellule-ematic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7138"/>
            <a:ext cx="6432550" cy="563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9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607F4-1B81-4D3C-B687-9BF5DAE61266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 DIFESE DELL’ORGANISMO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it-IT" altLang="it-IT"/>
              <a:t>BARRIERE FISICHE-CHIMICHE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it-IT" altLang="it-IT"/>
              <a:t>LA RISPOSTA INFIAMMATORIA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it-IT" altLang="it-IT"/>
              <a:t>LA RISPOSTA IMMUNITARIA SPECIFICA</a:t>
            </a:r>
          </a:p>
        </p:txBody>
      </p:sp>
    </p:spTree>
    <p:extLst>
      <p:ext uri="{BB962C8B-B14F-4D97-AF65-F5344CB8AC3E}">
        <p14:creationId xmlns:p14="http://schemas.microsoft.com/office/powerpoint/2010/main" val="341039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D2CD-8436-427B-A0C6-D9D056A102DC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IL SISTEMA IMMUNITARIO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8585"/>
            <a:ext cx="91440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800" dirty="0" smtClean="0"/>
              <a:t>INNATO, </a:t>
            </a:r>
            <a:r>
              <a:rPr lang="it-IT" altLang="it-IT" sz="2800" u="sng" dirty="0" smtClean="0"/>
              <a:t>NON SPECIFICO</a:t>
            </a:r>
            <a:endParaRPr lang="it-IT" altLang="it-IT" sz="2800" u="sng" dirty="0"/>
          </a:p>
          <a:p>
            <a:pPr marL="990600" lvl="1" indent="-533400">
              <a:lnSpc>
                <a:spcPct val="90000"/>
              </a:lnSpc>
            </a:pPr>
            <a:r>
              <a:rPr lang="it-IT" altLang="it-IT" sz="2400" dirty="0"/>
              <a:t>BARRIERE ESTERNE</a:t>
            </a:r>
          </a:p>
          <a:p>
            <a:pPr marL="1371600" lvl="2" indent="-457200">
              <a:lnSpc>
                <a:spcPct val="90000"/>
              </a:lnSpc>
            </a:pPr>
            <a:r>
              <a:rPr lang="it-IT" altLang="it-IT" sz="2000" dirty="0"/>
              <a:t>PELLE, MUCOSE</a:t>
            </a:r>
          </a:p>
          <a:p>
            <a:pPr marL="990600" lvl="1" indent="-533400">
              <a:lnSpc>
                <a:spcPct val="90000"/>
              </a:lnSpc>
            </a:pPr>
            <a:r>
              <a:rPr lang="it-IT" altLang="it-IT" sz="2400" dirty="0"/>
              <a:t>SECREZIONI</a:t>
            </a:r>
          </a:p>
          <a:p>
            <a:pPr marL="1371600" lvl="2" indent="-457200">
              <a:lnSpc>
                <a:spcPct val="90000"/>
              </a:lnSpc>
            </a:pPr>
            <a:r>
              <a:rPr lang="it-IT" altLang="it-IT" sz="2000" dirty="0"/>
              <a:t>ENZIMI </a:t>
            </a:r>
            <a:r>
              <a:rPr lang="it-IT" altLang="it-IT" sz="2000" dirty="0" smtClean="0"/>
              <a:t>SALIVARI, MUCO, SUDORE, LACRIME, LATTE, SPERMA</a:t>
            </a:r>
            <a:endParaRPr lang="it-IT" altLang="it-IT" sz="2000" dirty="0"/>
          </a:p>
          <a:p>
            <a:pPr marL="1371600" lvl="2" indent="-457200">
              <a:lnSpc>
                <a:spcPct val="90000"/>
              </a:lnSpc>
            </a:pPr>
            <a:r>
              <a:rPr lang="it-IT" altLang="it-IT" sz="2000" dirty="0"/>
              <a:t>FATTORI DEL COMPLEMENTO</a:t>
            </a:r>
          </a:p>
          <a:p>
            <a:pPr marL="1371600" lvl="2" indent="-457200">
              <a:lnSpc>
                <a:spcPct val="90000"/>
              </a:lnSpc>
            </a:pPr>
            <a:r>
              <a:rPr lang="it-IT" altLang="it-IT" sz="2000" dirty="0" err="1"/>
              <a:t>pH</a:t>
            </a:r>
            <a:r>
              <a:rPr lang="it-IT" altLang="it-IT" sz="2000" dirty="0"/>
              <a:t> </a:t>
            </a:r>
            <a:r>
              <a:rPr lang="it-IT" altLang="it-IT" sz="2000" dirty="0" smtClean="0"/>
              <a:t>GASTRICO, VESCICALE</a:t>
            </a:r>
            <a:endParaRPr lang="it-IT" altLang="it-IT" sz="2000" dirty="0"/>
          </a:p>
          <a:p>
            <a:pPr marL="990600" lvl="1" indent="-533400">
              <a:lnSpc>
                <a:spcPct val="90000"/>
              </a:lnSpc>
            </a:pPr>
            <a:r>
              <a:rPr lang="it-IT" altLang="it-IT" sz="2400" dirty="0" smtClean="0"/>
              <a:t>MACROFAGI</a:t>
            </a:r>
          </a:p>
          <a:p>
            <a:pPr marL="990600" lvl="1" indent="-533400">
              <a:lnSpc>
                <a:spcPct val="90000"/>
              </a:lnSpc>
            </a:pPr>
            <a:endParaRPr lang="it-IT" altLang="it-IT" sz="24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it-IT" altLang="it-IT" sz="2800" dirty="0"/>
              <a:t>ADATTATIVO: DIPENDE DA UN </a:t>
            </a:r>
            <a:r>
              <a:rPr lang="it-IT" altLang="it-IT" sz="2800" u="sng" dirty="0"/>
              <a:t>ANTIGENE SPECIFICO </a:t>
            </a:r>
            <a:r>
              <a:rPr lang="it-IT" altLang="it-IT" sz="2800" dirty="0"/>
              <a:t>E DA UN ANTICORPO CHE LO RICONOSCE</a:t>
            </a:r>
          </a:p>
          <a:p>
            <a:pPr marL="990600" lvl="1" indent="-533400">
              <a:lnSpc>
                <a:spcPct val="90000"/>
              </a:lnSpc>
            </a:pPr>
            <a:r>
              <a:rPr lang="it-IT" altLang="it-IT" sz="2400" dirty="0" smtClean="0"/>
              <a:t>IMMUNOGLOBULINE CIRCOLANTI</a:t>
            </a:r>
            <a:endParaRPr lang="it-IT" altLang="it-IT" sz="2400" dirty="0"/>
          </a:p>
          <a:p>
            <a:pPr marL="990600" lvl="1" indent="-533400">
              <a:lnSpc>
                <a:spcPct val="90000"/>
              </a:lnSpc>
            </a:pPr>
            <a:r>
              <a:rPr lang="it-IT" altLang="it-IT" sz="2400" dirty="0" smtClean="0"/>
              <a:t>CELLULE</a:t>
            </a:r>
            <a:r>
              <a:rPr lang="it-IT" altLang="it-IT" sz="2400" dirty="0"/>
              <a:t>: LINFOCITI T E B</a:t>
            </a:r>
          </a:p>
        </p:txBody>
      </p:sp>
    </p:spTree>
    <p:extLst>
      <p:ext uri="{BB962C8B-B14F-4D97-AF65-F5344CB8AC3E}">
        <p14:creationId xmlns:p14="http://schemas.microsoft.com/office/powerpoint/2010/main" val="406379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9063-8497-42E8-AAB3-1C450B652046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it-IT" altLang="it-IT"/>
              <a:t>ANTICORPI E ANTIGENI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5791200" cy="5791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/>
              <a:t>ANTI–CORPO: IMMUNOGLOBULINA, AGISCE CONTRO L’INVASORE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altLang="it-IT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/>
              <a:t>ANTI(</a:t>
            </a:r>
            <a:r>
              <a:rPr lang="it-IT" altLang="it-IT" sz="1800" dirty="0"/>
              <a:t>CORPO</a:t>
            </a:r>
            <a:r>
              <a:rPr lang="it-IT" altLang="it-IT" sz="2800" dirty="0"/>
              <a:t>)-GENE(</a:t>
            </a:r>
            <a:r>
              <a:rPr lang="it-IT" altLang="it-IT" sz="1800" dirty="0"/>
              <a:t>RATORE</a:t>
            </a:r>
            <a:r>
              <a:rPr lang="it-IT" altLang="it-IT" sz="2800" dirty="0"/>
              <a:t>): SOSTANZA O PARTE DI SOSTANZA CHE STIMOLA IL SIST IMMUNITARIO A PRODURRE ANTICORPI</a:t>
            </a:r>
          </a:p>
          <a:p>
            <a:pPr lvl="1">
              <a:lnSpc>
                <a:spcPct val="80000"/>
              </a:lnSpc>
            </a:pPr>
            <a:r>
              <a:rPr lang="it-IT" altLang="it-IT" sz="2400" dirty="0"/>
              <a:t>VIRUS</a:t>
            </a:r>
          </a:p>
          <a:p>
            <a:pPr lvl="1">
              <a:lnSpc>
                <a:spcPct val="80000"/>
              </a:lnSpc>
            </a:pPr>
            <a:r>
              <a:rPr lang="it-IT" altLang="it-IT" sz="2400" dirty="0"/>
              <a:t>CELLULE (PROPRIE, TRAPIANTI)</a:t>
            </a:r>
          </a:p>
          <a:p>
            <a:pPr lvl="1">
              <a:lnSpc>
                <a:spcPct val="80000"/>
              </a:lnSpc>
            </a:pPr>
            <a:r>
              <a:rPr lang="it-IT" altLang="it-IT" sz="2400" dirty="0"/>
              <a:t>BATTERI</a:t>
            </a:r>
          </a:p>
          <a:p>
            <a:pPr lvl="1">
              <a:lnSpc>
                <a:spcPct val="80000"/>
              </a:lnSpc>
            </a:pPr>
            <a:r>
              <a:rPr lang="it-IT" altLang="it-IT" sz="2400" dirty="0"/>
              <a:t>SOSTANZE ORGANICHE (</a:t>
            </a:r>
            <a:r>
              <a:rPr lang="it-IT" altLang="it-IT" sz="2400" dirty="0" smtClean="0"/>
              <a:t>POLLINE, CIBI)</a:t>
            </a:r>
            <a:endParaRPr lang="it-IT" altLang="it-IT" sz="2400" dirty="0"/>
          </a:p>
          <a:p>
            <a:pPr lvl="1">
              <a:lnSpc>
                <a:spcPct val="80000"/>
              </a:lnSpc>
            </a:pPr>
            <a:r>
              <a:rPr lang="it-IT" altLang="it-IT" sz="2400" dirty="0"/>
              <a:t>SOSTANZE INORGANICHE </a:t>
            </a:r>
            <a:endParaRPr lang="it-IT" altLang="it-IT" sz="240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it-IT" altLang="it-IT" sz="2400" dirty="0"/>
              <a:t>	</a:t>
            </a:r>
            <a:r>
              <a:rPr lang="it-IT" altLang="it-IT" sz="2400" dirty="0" smtClean="0"/>
              <a:t>(</a:t>
            </a:r>
            <a:r>
              <a:rPr lang="it-IT" altLang="it-IT" sz="2400" dirty="0"/>
              <a:t>CARBONE, AMIANTO)</a:t>
            </a:r>
          </a:p>
        </p:txBody>
      </p:sp>
      <p:pic>
        <p:nvPicPr>
          <p:cNvPr id="87044" name="Picture 4" descr="255px-Anticorpo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25" y="1371600"/>
            <a:ext cx="3508375" cy="4953000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72736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C8AC9-8B1A-410F-BEDF-E9EC15C1F311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MICRORGANISMI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7848600" cy="4495800"/>
          </a:xfrm>
        </p:spPr>
        <p:txBody>
          <a:bodyPr/>
          <a:lstStyle/>
          <a:p>
            <a:r>
              <a:rPr lang="it-IT" altLang="it-IT" dirty="0"/>
              <a:t>BATTERI: CELLULE SINGOLE, PATOGENI O NON PATOGENI </a:t>
            </a:r>
            <a:r>
              <a:rPr lang="it-IT" altLang="it-IT" dirty="0" smtClean="0"/>
              <a:t>(PATOGENI OPPORTUNISTI)</a:t>
            </a:r>
            <a:endParaRPr lang="it-IT" altLang="it-IT" dirty="0"/>
          </a:p>
          <a:p>
            <a:r>
              <a:rPr lang="it-IT" altLang="it-IT" dirty="0"/>
              <a:t>VIRUS: SUBCELLULARI, MATERIALE GENETICO</a:t>
            </a:r>
          </a:p>
        </p:txBody>
      </p:sp>
      <p:pic>
        <p:nvPicPr>
          <p:cNvPr id="88068" name="Picture 4" descr="FEATURED-PIC-VIRUS-Bacteriophage-group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290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69" name="Picture 5" descr="Bifidobacterium-bifid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6938"/>
            <a:ext cx="4648200" cy="342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65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344</Words>
  <Application>Microsoft Office PowerPoint</Application>
  <PresentationFormat>Presentazione su schermo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Tema di Office</vt:lpstr>
      <vt:lpstr>SISTEMA IMMUNITARIO 2  INTRODUZIONE</vt:lpstr>
      <vt:lpstr>NEL SANGUE C’E’ UN SACCO DI ROBA…</vt:lpstr>
      <vt:lpstr>Presentazione standard di PowerPoint</vt:lpstr>
      <vt:lpstr>COME SI FORMA IL SANGUE?</vt:lpstr>
      <vt:lpstr>…OVVIAMENTE IL TUTTO E’ “PIUTTOSTO” COMPLICATO</vt:lpstr>
      <vt:lpstr>LE DIFESE DELL’ORGANISMO</vt:lpstr>
      <vt:lpstr>IL SISTEMA IMMUNITARIO</vt:lpstr>
      <vt:lpstr>ANTICORPI E ANTIGENI</vt:lpstr>
      <vt:lpstr>MICRORGANISMI</vt:lpstr>
      <vt:lpstr>L’INFIAMMAZIONE</vt:lpstr>
      <vt:lpstr>LA FEBBRE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LINFATICO</dc:title>
  <dc:creator>tutti</dc:creator>
  <cp:lastModifiedBy>Utente</cp:lastModifiedBy>
  <cp:revision>18</cp:revision>
  <dcterms:created xsi:type="dcterms:W3CDTF">2017-05-08T22:20:22Z</dcterms:created>
  <dcterms:modified xsi:type="dcterms:W3CDTF">2022-03-06T20:51:59Z</dcterms:modified>
</cp:coreProperties>
</file>