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1" r:id="rId4"/>
    <p:sldId id="270" r:id="rId5"/>
    <p:sldId id="263" r:id="rId6"/>
    <p:sldId id="264" r:id="rId7"/>
    <p:sldId id="265" r:id="rId8"/>
    <p:sldId id="267" r:id="rId9"/>
    <p:sldId id="268" r:id="rId10"/>
    <p:sldId id="271" r:id="rId11"/>
    <p:sldId id="272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8112A-0D73-455C-9465-A67016A7A397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391D8-9548-40B5-BFA2-A27F74519A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64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303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9C75-FE31-495F-861B-22C10C3F62DA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D7-2FEA-4DE6-827B-6B59C20A4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83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9C75-FE31-495F-861B-22C10C3F62DA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D7-2FEA-4DE6-827B-6B59C20A4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24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9C75-FE31-495F-861B-22C10C3F62DA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D7-2FEA-4DE6-827B-6B59C20A4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692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9C75-FE31-495F-861B-22C10C3F62DA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D7-2FEA-4DE6-827B-6B59C20A4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62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9C75-FE31-495F-861B-22C10C3F62DA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D7-2FEA-4DE6-827B-6B59C20A4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14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9C75-FE31-495F-861B-22C10C3F62DA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D7-2FEA-4DE6-827B-6B59C20A4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3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9C75-FE31-495F-861B-22C10C3F62DA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D7-2FEA-4DE6-827B-6B59C20A4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64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9C75-FE31-495F-861B-22C10C3F62DA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D7-2FEA-4DE6-827B-6B59C20A4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98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9C75-FE31-495F-861B-22C10C3F62DA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D7-2FEA-4DE6-827B-6B59C20A4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33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9C75-FE31-495F-861B-22C10C3F62DA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D7-2FEA-4DE6-827B-6B59C20A4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63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9C75-FE31-495F-861B-22C10C3F62DA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F9D7-2FEA-4DE6-827B-6B59C20A4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67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79C75-FE31-495F-861B-22C10C3F62DA}" type="datetimeFigureOut">
              <a:rPr lang="it-IT" smtClean="0"/>
              <a:t>06/03/2022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8F9D7-2FEA-4DE6-827B-6B59C20A4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216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BD4B3F17-0AC8-4119-A63A-31A056B5C31C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 altLang="it-IT" dirty="0" smtClean="0"/>
              <a:t>SISTEMA </a:t>
            </a:r>
            <a:r>
              <a:rPr lang="it-IT" altLang="it-IT" smtClean="0"/>
              <a:t>IMMUNITARIO </a:t>
            </a:r>
            <a:r>
              <a:rPr lang="it-IT" altLang="it-IT" smtClean="0"/>
              <a:t>1 </a:t>
            </a:r>
            <a:r>
              <a:rPr lang="it-IT" altLang="it-IT" dirty="0" smtClean="0"/>
              <a:t>SISTEMA </a:t>
            </a:r>
            <a:r>
              <a:rPr lang="it-IT" altLang="it-IT" dirty="0"/>
              <a:t>LINFATICO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  <a:noFill/>
          <a:ln/>
        </p:spPr>
        <p:txBody>
          <a:bodyPr>
            <a:normAutofit fontScale="85000" lnSpcReduction="20000"/>
          </a:bodyPr>
          <a:lstStyle/>
          <a:p>
            <a:r>
              <a:rPr lang="it-IT" altLang="it-IT" dirty="0">
                <a:solidFill>
                  <a:schemeClr val="tx1"/>
                </a:solidFill>
              </a:rPr>
              <a:t>PRANIC </a:t>
            </a:r>
            <a:r>
              <a:rPr lang="it-IT" altLang="it-IT" dirty="0" smtClean="0">
                <a:solidFill>
                  <a:schemeClr val="tx1"/>
                </a:solidFill>
              </a:rPr>
              <a:t>HEALING</a:t>
            </a:r>
          </a:p>
          <a:p>
            <a:endParaRPr lang="it-IT" altLang="it-IT" dirty="0">
              <a:solidFill>
                <a:schemeClr val="tx1"/>
              </a:solidFill>
            </a:endParaRPr>
          </a:p>
          <a:p>
            <a:pPr algn="r"/>
            <a:endParaRPr lang="it-IT" altLang="it-IT" dirty="0">
              <a:solidFill>
                <a:schemeClr val="tx1"/>
              </a:solidFill>
            </a:endParaRPr>
          </a:p>
          <a:p>
            <a:pPr algn="r"/>
            <a:r>
              <a:rPr lang="it-IT" altLang="it-IT" dirty="0">
                <a:solidFill>
                  <a:schemeClr val="tx1"/>
                </a:solidFill>
              </a:rPr>
              <a:t>DOTT. SIGFRIDO FORCELLINI</a:t>
            </a:r>
          </a:p>
        </p:txBody>
      </p:sp>
    </p:spTree>
    <p:extLst>
      <p:ext uri="{BB962C8B-B14F-4D97-AF65-F5344CB8AC3E}">
        <p14:creationId xmlns:p14="http://schemas.microsoft.com/office/powerpoint/2010/main" val="27545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0D36-BF4B-428C-9CCD-A069A794D710}" type="slidenum">
              <a:rPr lang="it-IT" altLang="it-IT"/>
              <a:pPr/>
              <a:t>10</a:t>
            </a:fld>
            <a:endParaRPr lang="it-IT" altLang="it-IT"/>
          </a:p>
        </p:txBody>
      </p:sp>
      <p:pic>
        <p:nvPicPr>
          <p:cNvPr id="27654" name="Picture 6" descr="DOTTO TORAC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1"/>
          <a:stretch>
            <a:fillRect/>
          </a:stretch>
        </p:blipFill>
        <p:spPr bwMode="auto">
          <a:xfrm>
            <a:off x="4708525" y="0"/>
            <a:ext cx="4435475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DOTTO TORAC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55"/>
          <a:stretch>
            <a:fillRect/>
          </a:stretch>
        </p:blipFill>
        <p:spPr bwMode="auto">
          <a:xfrm>
            <a:off x="4716463" y="0"/>
            <a:ext cx="3497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-15201" y="692696"/>
            <a:ext cx="4968553" cy="50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it-IT" altLang="it-IT" dirty="0" smtClean="0">
                <a:effectLst/>
              </a:rPr>
              <a:t>CATENE </a:t>
            </a:r>
            <a:r>
              <a:rPr lang="it-IT" altLang="it-IT" dirty="0">
                <a:effectLst/>
              </a:rPr>
              <a:t>DI </a:t>
            </a:r>
            <a:r>
              <a:rPr lang="it-IT" altLang="it-IT" dirty="0" smtClean="0">
                <a:effectLst/>
              </a:rPr>
              <a:t>LINFONODI: STAZIONI DI CONTROLLO DELLA LINFA</a:t>
            </a:r>
            <a:endParaRPr lang="it-IT" altLang="it-IT" dirty="0">
              <a:effectLst/>
            </a:endParaRPr>
          </a:p>
          <a:p>
            <a:pPr>
              <a:lnSpc>
                <a:spcPct val="90000"/>
              </a:lnSpc>
            </a:pPr>
            <a:endParaRPr lang="it-IT" altLang="it-IT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it-IT" altLang="it-IT" dirty="0" smtClean="0">
                <a:effectLst/>
              </a:rPr>
              <a:t>IL </a:t>
            </a:r>
            <a:r>
              <a:rPr lang="it-IT" altLang="it-IT" dirty="0">
                <a:effectLst/>
              </a:rPr>
              <a:t>SISTEMA LINFATICO SI GETTA </a:t>
            </a:r>
            <a:r>
              <a:rPr lang="it-IT" altLang="it-IT" dirty="0" smtClean="0">
                <a:effectLst/>
              </a:rPr>
              <a:t>NEL SISTEMA VENOSO</a:t>
            </a:r>
            <a:endParaRPr lang="it-IT" altLang="it-I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6349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6B34-750C-4CB2-9C6D-CF34660ED99C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7108" name="Picture 4" descr="LINFONO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6877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92435-7EAC-4710-B3AF-45893758379E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11713" y="274638"/>
            <a:ext cx="4186237" cy="1143000"/>
          </a:xfrm>
        </p:spPr>
        <p:txBody>
          <a:bodyPr>
            <a:normAutofit fontScale="90000"/>
          </a:bodyPr>
          <a:lstStyle/>
          <a:p>
            <a:r>
              <a:rPr lang="it-IT" altLang="it-IT" sz="4000"/>
              <a:t>CIRCOLAZIONE SANGUIGNA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1600200"/>
            <a:ext cx="5076825" cy="5257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dirty="0"/>
              <a:t>IL SANGUE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dirty="0"/>
              <a:t>- DAL CUORE RAGGIUNGE LA PERIFERIA NELLE ARTERIE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dirty="0"/>
              <a:t>- DALLA PERIFERIA TORNA AL CUORE NELLE VENE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altLang="it-IT" sz="1800" dirty="0"/>
          </a:p>
        </p:txBody>
      </p:sp>
      <p:pic>
        <p:nvPicPr>
          <p:cNvPr id="17412" name="Picture 4" descr="CIRCOL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4048125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6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62C8-E0D7-462F-9095-AC95A240F4AB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295" y="142875"/>
            <a:ext cx="8711705" cy="1557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2800" dirty="0"/>
              <a:t>LE ARTERIE HANNO UNA </a:t>
            </a:r>
            <a:r>
              <a:rPr lang="it-IT" altLang="it-IT" sz="2800" dirty="0" smtClean="0"/>
              <a:t>PARETE MUSCOLARE </a:t>
            </a:r>
            <a:r>
              <a:rPr lang="it-IT" altLang="it-IT" sz="2800" dirty="0"/>
              <a:t>PIU’ SVILUPPATA DELLE VENE PER POTERSI CONTRARRE (VARIAZIONE TRA PRESSIONE MINIMA E MASSIMA)</a:t>
            </a:r>
          </a:p>
          <a:p>
            <a:pPr>
              <a:lnSpc>
                <a:spcPct val="80000"/>
              </a:lnSpc>
            </a:pPr>
            <a:r>
              <a:rPr lang="it-IT" altLang="it-IT" sz="2800" dirty="0"/>
              <a:t>LE VENE HANNO VALVOLE A NIDO DI RONDINE</a:t>
            </a:r>
          </a:p>
        </p:txBody>
      </p:sp>
      <p:pic>
        <p:nvPicPr>
          <p:cNvPr id="16388" name="Picture 4" descr="Vasi sanguig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6238"/>
            <a:ext cx="8208963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AutoShape 6"/>
          <p:cNvSpPr>
            <a:spLocks noChangeArrowheads="1"/>
          </p:cNvSpPr>
          <p:nvPr/>
        </p:nvSpPr>
        <p:spPr bwMode="auto">
          <a:xfrm rot="-2366012">
            <a:off x="1187450" y="3573463"/>
            <a:ext cx="1296988" cy="863600"/>
          </a:xfrm>
          <a:prstGeom prst="leftArrow">
            <a:avLst>
              <a:gd name="adj1" fmla="val 50000"/>
              <a:gd name="adj2" fmla="val 375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 rot="-2366012">
            <a:off x="5129562" y="3517195"/>
            <a:ext cx="1296988" cy="863600"/>
          </a:xfrm>
          <a:prstGeom prst="leftArrow">
            <a:avLst>
              <a:gd name="adj1" fmla="val 50000"/>
              <a:gd name="adj2" fmla="val 375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 rot="6590237">
            <a:off x="3754041" y="5357901"/>
            <a:ext cx="1296988" cy="863600"/>
          </a:xfrm>
          <a:prstGeom prst="leftArrow">
            <a:avLst>
              <a:gd name="adj1" fmla="val 50000"/>
              <a:gd name="adj2" fmla="val 375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8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nimBg="1"/>
      <p:bldP spid="163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7A59-7640-4369-BC1A-E6173CC084CC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27013" y="115888"/>
            <a:ext cx="9407526" cy="14414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dirty="0" smtClean="0"/>
              <a:t>	IL SANGUE VENOSO PROCEDE </a:t>
            </a:r>
            <a:r>
              <a:rPr lang="it-IT" altLang="it-IT" dirty="0"/>
              <a:t>LUNGO IL VASO </a:t>
            </a:r>
            <a:r>
              <a:rPr lang="it-IT" altLang="it-IT" dirty="0" smtClean="0"/>
              <a:t>SPINTO </a:t>
            </a:r>
            <a:r>
              <a:rPr lang="it-IT" altLang="it-IT" dirty="0"/>
              <a:t>DAL MOVIMENTO DEI MUSCOLI E DEGLI ORGANI ATTORNO</a:t>
            </a:r>
          </a:p>
        </p:txBody>
      </p:sp>
      <p:pic>
        <p:nvPicPr>
          <p:cNvPr id="40963" name="Picture 3" descr="Effetto pompa muscol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2"/>
          <a:stretch>
            <a:fillRect/>
          </a:stretch>
        </p:blipFill>
        <p:spPr bwMode="auto">
          <a:xfrm>
            <a:off x="-740768" y="1638300"/>
            <a:ext cx="8193088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012160" y="1638300"/>
            <a:ext cx="3024336" cy="3662908"/>
          </a:xfrm>
          <a:prstGeom prst="rect">
            <a:avLst/>
          </a:prstGeom>
          <a:solidFill>
            <a:schemeClr val="bg1"/>
          </a:solidFill>
          <a:ln w="539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dirty="0"/>
              <a:t>	</a:t>
            </a:r>
            <a:r>
              <a:rPr lang="it-IT" altLang="it-IT" dirty="0">
                <a:solidFill>
                  <a:srgbClr val="000000"/>
                </a:solidFill>
                <a:effectLst/>
              </a:rPr>
              <a:t>LA PRIMA TERAPIA CONTRO LE GAMBE GONFIE DOVREBBE ESSERE CAMMINARE</a:t>
            </a:r>
          </a:p>
        </p:txBody>
      </p:sp>
    </p:spTree>
    <p:extLst>
      <p:ext uri="{BB962C8B-B14F-4D97-AF65-F5344CB8AC3E}">
        <p14:creationId xmlns:p14="http://schemas.microsoft.com/office/powerpoint/2010/main" val="85309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B1E8-2533-46EC-BB2E-437DF4AF3A9A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2133600"/>
          </a:xfrm>
        </p:spPr>
        <p:txBody>
          <a:bodyPr/>
          <a:lstStyle/>
          <a:p>
            <a:r>
              <a:rPr lang="it-IT" altLang="it-IT"/>
              <a:t>LE VENE E LE ARTERIE NON SONO GLI UNICI VASI A PORTARE LIQUIDI: I VASI LINFATICI</a:t>
            </a:r>
          </a:p>
        </p:txBody>
      </p:sp>
      <p:pic>
        <p:nvPicPr>
          <p:cNvPr id="18437" name="Picture 5" descr="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257425"/>
            <a:ext cx="766762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716463" y="1916113"/>
            <a:ext cx="161925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r>
              <a:rPr lang="it-IT" altLang="it-IT" sz="9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 rot="-255050">
            <a:off x="827088" y="2852738"/>
            <a:ext cx="4464050" cy="492125"/>
          </a:xfrm>
          <a:prstGeom prst="leftArrow">
            <a:avLst>
              <a:gd name="adj1" fmla="val 50000"/>
              <a:gd name="adj2" fmla="val 2267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60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95E8-7E8B-49F4-904A-E4AC86F0E59F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2413" y="836613"/>
            <a:ext cx="3671888" cy="38877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/>
              <a:t>	I LIQUIDI IN ECCESSO DEL TESSUTO VENGONO DRENATI DALLE VALVOLE DEL CAPILLARE LINFATICO</a:t>
            </a:r>
          </a:p>
        </p:txBody>
      </p:sp>
      <p:pic>
        <p:nvPicPr>
          <p:cNvPr id="30724" name="Picture 4" descr="LINFA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763963"/>
            <a:ext cx="4608513" cy="309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 descr="linfa 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0"/>
            <a:ext cx="5624512" cy="378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2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CE26E-A4AD-40A2-8349-82E340B450A5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4000"/>
              <a:t>COS’E’ LA LINFA?</a:t>
            </a:r>
            <a:br>
              <a:rPr lang="it-IT" altLang="it-IT" sz="4000"/>
            </a:br>
            <a:endParaRPr lang="it-IT" altLang="it-IT" sz="40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/>
              <a:t>ACQUA</a:t>
            </a:r>
          </a:p>
          <a:p>
            <a:pPr>
              <a:buFont typeface="Wingdings" pitchFamily="2" charset="2"/>
              <a:buNone/>
            </a:pPr>
            <a:r>
              <a:rPr lang="it-IT" altLang="it-IT"/>
              <a:t>PROTEINE</a:t>
            </a:r>
          </a:p>
          <a:p>
            <a:pPr>
              <a:buFont typeface="Wingdings" pitchFamily="2" charset="2"/>
              <a:buNone/>
            </a:pPr>
            <a:r>
              <a:rPr lang="it-IT" altLang="it-IT"/>
              <a:t>ELETTROLITI (POTASSIO, SODIO, ECC…)</a:t>
            </a:r>
          </a:p>
          <a:p>
            <a:pPr>
              <a:buFont typeface="Wingdings" pitchFamily="2" charset="2"/>
              <a:buNone/>
            </a:pPr>
            <a:r>
              <a:rPr lang="it-IT" altLang="it-IT"/>
              <a:t>GRASSI</a:t>
            </a:r>
          </a:p>
          <a:p>
            <a:pPr>
              <a:buFont typeface="Wingdings" pitchFamily="2" charset="2"/>
              <a:buNone/>
            </a:pPr>
            <a:r>
              <a:rPr lang="it-IT" altLang="it-IT"/>
              <a:t>LINFOCITI</a:t>
            </a:r>
          </a:p>
          <a:p>
            <a:pPr>
              <a:buFont typeface="Wingdings" pitchFamily="2" charset="2"/>
              <a:buNone/>
            </a:pPr>
            <a:r>
              <a:rPr lang="it-IT" altLang="it-IT"/>
              <a:t>FIBRINOGENO (COAGULA)</a:t>
            </a:r>
          </a:p>
          <a:p>
            <a:pPr>
              <a:buFont typeface="Wingdings" pitchFamily="2" charset="2"/>
              <a:buNone/>
            </a:pPr>
            <a:endParaRPr lang="it-IT" altLang="it-IT" sz="2000"/>
          </a:p>
          <a:p>
            <a:pPr>
              <a:buFont typeface="Wingdings" pitchFamily="2" charset="2"/>
              <a:buNone/>
            </a:pPr>
            <a:r>
              <a:rPr lang="it-IT" altLang="it-IT"/>
              <a:t>NON CI SONO GLOBULI ROSSI</a:t>
            </a:r>
          </a:p>
        </p:txBody>
      </p:sp>
    </p:spTree>
    <p:extLst>
      <p:ext uri="{BB962C8B-B14F-4D97-AF65-F5344CB8AC3E}">
        <p14:creationId xmlns:p14="http://schemas.microsoft.com/office/powerpoint/2010/main" val="282231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9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44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BFE1-EA23-4376-BE40-93AEF820E3C5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15900" y="4624388"/>
            <a:ext cx="9540875" cy="24765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/>
              <a:t>	I VASI LINFATICI SONO PARTICOLARMENTE NUMEROSI NEL SISTEMA DIGERENTE, NEL FEGATO, NELLA CUTE</a:t>
            </a:r>
          </a:p>
          <a:p>
            <a:pPr>
              <a:buFont typeface="Wingdings" pitchFamily="2" charset="2"/>
              <a:buNone/>
            </a:pPr>
            <a:r>
              <a:rPr lang="it-IT" altLang="it-IT"/>
              <a:t>	NON SONO PRESENTI NEL SNC</a:t>
            </a:r>
          </a:p>
          <a:p>
            <a:pPr>
              <a:buFont typeface="Wingdings" pitchFamily="2" charset="2"/>
              <a:buNone/>
            </a:pPr>
            <a:endParaRPr lang="it-IT" altLang="it-IT"/>
          </a:p>
        </p:txBody>
      </p:sp>
      <p:pic>
        <p:nvPicPr>
          <p:cNvPr id="24580" name="Picture 4" descr="lin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212725"/>
            <a:ext cx="9144000" cy="422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6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719C-CBB0-48B8-9FC5-500E1B7E5026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36058" y="1125538"/>
            <a:ext cx="4716462" cy="55753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 dirty="0"/>
              <a:t>	I VASI LINFATICI HANNO LA TONACA MUSCOLARE RIDOTTA PERCHE’ NON SI CONTRAGGONO, DI NORMA</a:t>
            </a:r>
          </a:p>
          <a:p>
            <a:pPr>
              <a:buFont typeface="Wingdings" pitchFamily="2" charset="2"/>
              <a:buNone/>
            </a:pPr>
            <a:endParaRPr lang="it-IT" altLang="it-IT" sz="1600" dirty="0"/>
          </a:p>
          <a:p>
            <a:pPr>
              <a:buFont typeface="Wingdings" pitchFamily="2" charset="2"/>
              <a:buNone/>
            </a:pPr>
            <a:r>
              <a:rPr lang="it-IT" altLang="it-IT" dirty="0"/>
              <a:t>	</a:t>
            </a:r>
            <a:endParaRPr lang="it-IT" altLang="it-IT" sz="2800" dirty="0"/>
          </a:p>
        </p:txBody>
      </p:sp>
      <p:pic>
        <p:nvPicPr>
          <p:cNvPr id="31749" name="Picture 4" descr="linfono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4" t="5249" b="43570"/>
          <a:stretch>
            <a:fillRect/>
          </a:stretch>
        </p:blipFill>
        <p:spPr bwMode="auto">
          <a:xfrm>
            <a:off x="71438" y="908050"/>
            <a:ext cx="4572000" cy="406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4925" y="333375"/>
            <a:ext cx="568960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it-IT" altLang="it-IT" sz="2800">
                <a:effectLst/>
              </a:rPr>
              <a:t>ARTERIA    VENA	    LINFATICO</a:t>
            </a:r>
          </a:p>
        </p:txBody>
      </p:sp>
    </p:spTree>
    <p:extLst>
      <p:ext uri="{BB962C8B-B14F-4D97-AF65-F5344CB8AC3E}">
        <p14:creationId xmlns:p14="http://schemas.microsoft.com/office/powerpoint/2010/main" val="167318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135</Words>
  <Application>Microsoft Office PowerPoint</Application>
  <PresentationFormat>Presentazione su schermo (4:3)</PresentationFormat>
  <Paragraphs>45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Wingdings</vt:lpstr>
      <vt:lpstr>Tema di Office</vt:lpstr>
      <vt:lpstr>SISTEMA IMMUNITARIO 1 SISTEMA LINFATICO</vt:lpstr>
      <vt:lpstr>CIRCOLAZIONE SANGUIGNA</vt:lpstr>
      <vt:lpstr>Presentazione standard di PowerPoint</vt:lpstr>
      <vt:lpstr>Presentazione standard di PowerPoint</vt:lpstr>
      <vt:lpstr>LE VENE E LE ARTERIE NON SONO GLI UNICI VASI A PORTARE LIQUIDI: I VASI LINFATICI</vt:lpstr>
      <vt:lpstr>Presentazione standard di PowerPoint</vt:lpstr>
      <vt:lpstr>COS’E’ LA LINFA?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LINFATICO</dc:title>
  <dc:creator>tutti</dc:creator>
  <cp:lastModifiedBy>Utente</cp:lastModifiedBy>
  <cp:revision>17</cp:revision>
  <dcterms:created xsi:type="dcterms:W3CDTF">2017-05-08T22:20:22Z</dcterms:created>
  <dcterms:modified xsi:type="dcterms:W3CDTF">2022-03-06T20:52:06Z</dcterms:modified>
</cp:coreProperties>
</file>