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7F8F0-5B29-4D6F-A8C2-C2E93C743CDC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74A29-9B96-424C-8C4F-F582765998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17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DC909C-DDF2-4749-A45B-4FB233C941B8}" type="slidenum">
              <a:rPr lang="it-IT" altLang="it-IT" smtClean="0"/>
              <a:pPr/>
              <a:t>3</a:t>
            </a:fld>
            <a:endParaRPr lang="it-IT" altLang="it-IT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21006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7D2DE8-441E-46A4-945A-3E877D3DC269}" type="slidenum">
              <a:rPr lang="it-IT" altLang="it-IT" smtClean="0"/>
              <a:pPr/>
              <a:t>12</a:t>
            </a:fld>
            <a:endParaRPr lang="it-IT" altLang="it-IT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46585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A1B8-A8BD-4C06-B378-BF04112929DA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F3E4-F825-4241-B8CC-3EAE4C9E8D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30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A1B8-A8BD-4C06-B378-BF04112929DA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F3E4-F825-4241-B8CC-3EAE4C9E8D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65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A1B8-A8BD-4C06-B378-BF04112929DA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F3E4-F825-4241-B8CC-3EAE4C9E8D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53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A1B8-A8BD-4C06-B378-BF04112929DA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F3E4-F825-4241-B8CC-3EAE4C9E8D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66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A1B8-A8BD-4C06-B378-BF04112929DA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F3E4-F825-4241-B8CC-3EAE4C9E8D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24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A1B8-A8BD-4C06-B378-BF04112929DA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F3E4-F825-4241-B8CC-3EAE4C9E8D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78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A1B8-A8BD-4C06-B378-BF04112929DA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F3E4-F825-4241-B8CC-3EAE4C9E8D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6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A1B8-A8BD-4C06-B378-BF04112929DA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F3E4-F825-4241-B8CC-3EAE4C9E8D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2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A1B8-A8BD-4C06-B378-BF04112929DA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F3E4-F825-4241-B8CC-3EAE4C9E8D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89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A1B8-A8BD-4C06-B378-BF04112929DA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F3E4-F825-4241-B8CC-3EAE4C9E8D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34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A1B8-A8BD-4C06-B378-BF04112929DA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F3E4-F825-4241-B8CC-3EAE4C9E8D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30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A1B8-A8BD-4C06-B378-BF04112929DA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BF3E4-F825-4241-B8CC-3EAE4C9E8D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57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F10307-61B7-4025-A0A0-732EAF66223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pPr eaLnBrk="1" hangingPunct="1"/>
            <a:r>
              <a:rPr lang="it-IT" altLang="it-IT" sz="4400" dirty="0"/>
              <a:t>SISTEMA </a:t>
            </a:r>
            <a:r>
              <a:rPr lang="it-IT" altLang="it-IT" sz="4400" dirty="0" smtClean="0"/>
              <a:t>ENDOCRINO</a:t>
            </a:r>
            <a:br>
              <a:rPr lang="it-IT" altLang="it-IT" sz="4400" dirty="0" smtClean="0"/>
            </a:br>
            <a:r>
              <a:rPr lang="it-IT" altLang="it-IT" sz="4400" dirty="0" smtClean="0"/>
              <a:t>4 PANCREAS E RIPRODUZIONE</a:t>
            </a:r>
            <a:endParaRPr lang="it-IT" altLang="it-IT" sz="4400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492625"/>
            <a:ext cx="9144000" cy="1752600"/>
          </a:xfrm>
          <a:noFill/>
        </p:spPr>
        <p:txBody>
          <a:bodyPr/>
          <a:lstStyle/>
          <a:p>
            <a:pPr eaLnBrk="1" hangingPunct="1"/>
            <a:r>
              <a:rPr lang="it-IT" altLang="it-IT" sz="3200"/>
              <a:t>PRANIC HEALING </a:t>
            </a:r>
          </a:p>
          <a:p>
            <a:pPr eaLnBrk="1" hangingPunct="1"/>
            <a:endParaRPr lang="it-IT" altLang="it-IT" sz="3200"/>
          </a:p>
          <a:p>
            <a:pPr algn="r" eaLnBrk="1" hangingPunct="1"/>
            <a:r>
              <a:rPr lang="it-IT" altLang="it-IT" sz="3200"/>
              <a:t>DOTT. SIGFRIDO FORCELLINI</a:t>
            </a:r>
          </a:p>
        </p:txBody>
      </p:sp>
    </p:spTree>
    <p:extLst>
      <p:ext uri="{BB962C8B-B14F-4D97-AF65-F5344CB8AC3E}">
        <p14:creationId xmlns:p14="http://schemas.microsoft.com/office/powerpoint/2010/main" val="43371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E3E750-6139-43D0-A71E-F730D3B73AA5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pic>
        <p:nvPicPr>
          <p:cNvPr id="69636" name="Picture 3" descr="phpThumb_generated_thumbnailjpg (2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0"/>
            <a:ext cx="6738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4" descr="phpThumb_generated_thumbnailjpg (3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9"/>
          <a:stretch>
            <a:fillRect/>
          </a:stretch>
        </p:blipFill>
        <p:spPr bwMode="auto">
          <a:xfrm>
            <a:off x="5735638" y="0"/>
            <a:ext cx="3790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165725" y="5035550"/>
            <a:ext cx="1290638" cy="46355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1000">
                <a:solidFill>
                  <a:srgbClr val="000000"/>
                </a:solidFill>
              </a:rPr>
              <a:t>METANEPHRIC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1000">
                <a:solidFill>
                  <a:srgbClr val="000000"/>
                </a:solidFill>
              </a:rPr>
              <a:t>KIDNEY</a:t>
            </a:r>
          </a:p>
        </p:txBody>
      </p:sp>
      <p:sp>
        <p:nvSpPr>
          <p:cNvPr id="69639" name="Rectangle 6"/>
          <p:cNvSpPr>
            <a:spLocks noChangeArrowheads="1"/>
          </p:cNvSpPr>
          <p:nvPr/>
        </p:nvSpPr>
        <p:spPr bwMode="auto">
          <a:xfrm>
            <a:off x="5119688" y="3429000"/>
            <a:ext cx="1020762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1000">
              <a:solidFill>
                <a:srgbClr val="000000"/>
              </a:solidFill>
            </a:endParaRPr>
          </a:p>
        </p:txBody>
      </p:sp>
      <p:sp>
        <p:nvSpPr>
          <p:cNvPr id="69640" name="Rectangle 7"/>
          <p:cNvSpPr>
            <a:spLocks noChangeArrowheads="1"/>
          </p:cNvSpPr>
          <p:nvPr/>
        </p:nvSpPr>
        <p:spPr bwMode="auto">
          <a:xfrm>
            <a:off x="4660900" y="3429001"/>
            <a:ext cx="1290638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1000">
              <a:solidFill>
                <a:srgbClr val="000000"/>
              </a:solidFill>
            </a:endParaRPr>
          </a:p>
        </p:txBody>
      </p:sp>
      <p:sp>
        <p:nvSpPr>
          <p:cNvPr id="69641" name="Rectangle 8"/>
          <p:cNvSpPr>
            <a:spLocks noChangeArrowheads="1"/>
          </p:cNvSpPr>
          <p:nvPr/>
        </p:nvSpPr>
        <p:spPr bwMode="auto">
          <a:xfrm>
            <a:off x="2135188" y="3068638"/>
            <a:ext cx="1789112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TESTOSTERONE</a:t>
            </a:r>
          </a:p>
        </p:txBody>
      </p:sp>
    </p:spTree>
    <p:extLst>
      <p:ext uri="{BB962C8B-B14F-4D97-AF65-F5344CB8AC3E}">
        <p14:creationId xmlns:p14="http://schemas.microsoft.com/office/powerpoint/2010/main" val="14122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6C0C55-7687-418F-BE78-F3F70B65CEDA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pPr eaLnBrk="1" hangingPunct="1"/>
            <a:r>
              <a:rPr lang="it-IT" altLang="it-IT" sz="4400"/>
              <a:t>RIPRODUZIONE FEMMINILE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eaLnBrk="1" hangingPunct="1"/>
            <a:endParaRPr lang="it-IT" altLang="it-IT" sz="3200"/>
          </a:p>
        </p:txBody>
      </p:sp>
    </p:spTree>
    <p:extLst>
      <p:ext uri="{BB962C8B-B14F-4D97-AF65-F5344CB8AC3E}">
        <p14:creationId xmlns:p14="http://schemas.microsoft.com/office/powerpoint/2010/main" val="486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9956AE-C85D-499F-A599-44A2C7D83178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1" y="1554163"/>
            <a:ext cx="4608513" cy="6915150"/>
          </a:xfrm>
        </p:spPr>
        <p:txBody>
          <a:bodyPr/>
          <a:lstStyle/>
          <a:p>
            <a:pPr eaLnBrk="1" hangingPunct="1"/>
            <a:r>
              <a:rPr lang="it-IT" altLang="it-IT" smtClean="0"/>
              <a:t>ESTROGENI ORMONI FEMMINILIZZANTI</a:t>
            </a:r>
          </a:p>
          <a:p>
            <a:pPr eaLnBrk="1" hangingPunct="1"/>
            <a:r>
              <a:rPr lang="it-IT" altLang="it-IT" smtClean="0"/>
              <a:t>PROGESTERONE ORMONI DELLA GRAVIDANZA</a:t>
            </a:r>
          </a:p>
          <a:p>
            <a:pPr eaLnBrk="1" hangingPunct="1"/>
            <a:endParaRPr lang="it-IT" altLang="it-IT" smtClean="0"/>
          </a:p>
        </p:txBody>
      </p:sp>
      <p:pic>
        <p:nvPicPr>
          <p:cNvPr id="71684" name="Picture 4" descr="schema-ormo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8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9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19CF2E-67D5-4443-8777-98DBC532A61A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CARATTERI SESSUALI FEMMINILI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6275" y="1225551"/>
            <a:ext cx="8686800" cy="5732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/>
              <a:t>PRIMARI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/>
              <a:t>UTERO E TUBE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/>
              <a:t>OVAIE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/>
              <a:t>VAGINA E GENITALI ESTERNI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9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/>
              <a:t>SECONDARI (DA ASSENZA DI ANDROGENI)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/>
              <a:t>PELI CORPOREI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/>
              <a:t>VOCE ACUTA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/>
              <a:t>GHIANDOLE MAMMARIE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/>
              <a:t>STRUTTURA OSSEA (ALLARGAMENTO DEL BACINO)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/>
              <a:t>DISTRIBUZIONE DEL GRASSO</a:t>
            </a:r>
          </a:p>
        </p:txBody>
      </p:sp>
    </p:spTree>
    <p:extLst>
      <p:ext uri="{BB962C8B-B14F-4D97-AF65-F5344CB8AC3E}">
        <p14:creationId xmlns:p14="http://schemas.microsoft.com/office/powerpoint/2010/main" val="249338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7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7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7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7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342FEF-15E2-4568-A8FA-B1D5D6E0A57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pic>
        <p:nvPicPr>
          <p:cNvPr id="74757" name="Picture 4" descr="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6" y="0"/>
            <a:ext cx="660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1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0CC602-C243-4733-81A9-0B87AD134462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MENOPAUSA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068888"/>
          </a:xfrm>
        </p:spPr>
        <p:txBody>
          <a:bodyPr/>
          <a:lstStyle/>
          <a:p>
            <a:pPr eaLnBrk="1" hangingPunct="1"/>
            <a:r>
              <a:rPr lang="it-IT" altLang="it-IT"/>
              <a:t>TIPICA DELLA SPECIE UMANA</a:t>
            </a:r>
          </a:p>
          <a:p>
            <a:pPr eaLnBrk="1" hangingPunct="1"/>
            <a:r>
              <a:rPr lang="it-IT" altLang="it-IT"/>
              <a:t>CIRCA A 48-52 ANNI, ANCHE SE IL MENARCA ANTICIPA RISPETTO AL PASSATO</a:t>
            </a:r>
          </a:p>
          <a:p>
            <a:pPr eaLnBrk="1" hangingPunct="1"/>
            <a:r>
              <a:rPr lang="it-IT" altLang="it-IT"/>
              <a:t>IL POOL DEI FOLLICOLI SI ESAURISCE NEL TEMPO CON RIDUZIONE DELL’ESTROGENO CON</a:t>
            </a:r>
          </a:p>
          <a:p>
            <a:pPr lvl="1" eaLnBrk="1" hangingPunct="1"/>
            <a:r>
              <a:rPr lang="it-IT" altLang="it-IT"/>
              <a:t>VAMPATE</a:t>
            </a:r>
          </a:p>
          <a:p>
            <a:pPr lvl="1" eaLnBrk="1" hangingPunct="1"/>
            <a:r>
              <a:rPr lang="it-IT" altLang="it-IT"/>
              <a:t>OSTEOPOROSI</a:t>
            </a:r>
          </a:p>
          <a:p>
            <a:pPr lvl="1" eaLnBrk="1" hangingPunct="1"/>
            <a:r>
              <a:rPr lang="it-IT" altLang="it-IT"/>
              <a:t>AUMENTO DI RISCHIO CARDIOVASCOLARE</a:t>
            </a:r>
          </a:p>
          <a:p>
            <a:pPr lvl="1" eaLnBrk="1" hangingPunct="1"/>
            <a:r>
              <a:rPr lang="it-IT" altLang="it-IT"/>
              <a:t>ALTERAZIONI CUTANEE E GENITALI</a:t>
            </a:r>
          </a:p>
          <a:p>
            <a:pPr lvl="1" eaLnBrk="1" hangingPunct="1"/>
            <a:r>
              <a:rPr lang="it-IT" altLang="it-IT"/>
              <a:t>PSICHE (INSONNIA, DEPRESSIONE, ANSIA)</a:t>
            </a:r>
          </a:p>
        </p:txBody>
      </p:sp>
    </p:spTree>
    <p:extLst>
      <p:ext uri="{BB962C8B-B14F-4D97-AF65-F5344CB8AC3E}">
        <p14:creationId xmlns:p14="http://schemas.microsoft.com/office/powerpoint/2010/main" val="25510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2E02E7-AAA9-4701-B287-220B3E49B5B1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pPr eaLnBrk="1" hangingPunct="1"/>
            <a:r>
              <a:rPr lang="it-IT" altLang="it-IT" sz="4400"/>
              <a:t>RIPRODUZIONE MASCHILE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eaLnBrk="1" hangingPunct="1"/>
            <a:endParaRPr lang="it-IT" altLang="it-IT" sz="3200"/>
          </a:p>
        </p:txBody>
      </p:sp>
    </p:spTree>
    <p:extLst>
      <p:ext uri="{BB962C8B-B14F-4D97-AF65-F5344CB8AC3E}">
        <p14:creationId xmlns:p14="http://schemas.microsoft.com/office/powerpoint/2010/main" val="3248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D20890-2520-440D-BDEC-C77CDD7DEE7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40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TESTOSTERONE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84314"/>
            <a:ext cx="9144000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/>
              <a:t>PRODOTTO DAL TESTICOLO E DAL SURRENE</a:t>
            </a:r>
          </a:p>
          <a:p>
            <a:pPr eaLnBrk="1" hangingPunct="1">
              <a:lnSpc>
                <a:spcPct val="80000"/>
              </a:lnSpc>
            </a:pPr>
            <a:endParaRPr lang="it-IT" altLang="it-IT"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it-IT">
                <a:cs typeface="Tahoma" panose="020B0604030504040204" pitchFamily="34" charset="0"/>
              </a:rPr>
              <a:t>NEL TESSUTO ADIPOSO, NEL FEGATO NELLA PELLE VIENE CONVERTITO A ESTROGENI (GINECOMASTIA DA ANBOLIZZANTI)</a:t>
            </a:r>
          </a:p>
          <a:p>
            <a:pPr eaLnBrk="1" hangingPunct="1">
              <a:lnSpc>
                <a:spcPct val="80000"/>
              </a:lnSpc>
            </a:pPr>
            <a:endParaRPr lang="it-IT" altLang="it-IT"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it-IT">
                <a:cs typeface="Tahoma" panose="020B0604030504040204" pitchFamily="34" charset="0"/>
              </a:rPr>
              <a:t>IL FEGATO LO INATTIVA E VIENE POI SECRETO CON L’URINA (GINECOMASTIA DEGLI ETILISTI)</a:t>
            </a:r>
          </a:p>
          <a:p>
            <a:pPr eaLnBrk="1" hangingPunct="1">
              <a:lnSpc>
                <a:spcPct val="80000"/>
              </a:lnSpc>
            </a:pPr>
            <a:endParaRPr lang="it-IT" altLang="it-IT"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it-IT">
                <a:cs typeface="Tahoma" panose="020B0604030504040204" pitchFamily="34" charset="0"/>
              </a:rPr>
              <a:t>AZIONE: PRATICAMENTE SU TUTTI I TESSUTI (CARATTERI SECONDARI MASCHILI)</a:t>
            </a:r>
            <a:endParaRPr lang="el-GR" altLang="it-IT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12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FC64BF-2A4E-4197-891F-731A96AC4D3B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40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6988"/>
            <a:ext cx="8229600" cy="1143001"/>
          </a:xfrm>
        </p:spPr>
        <p:txBody>
          <a:bodyPr/>
          <a:lstStyle/>
          <a:p>
            <a:pPr eaLnBrk="1" hangingPunct="1"/>
            <a:r>
              <a:rPr lang="it-IT" altLang="it-IT" sz="4000"/>
              <a:t>CARATTERI SESSUALI MASCHILI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4975" y="1152525"/>
            <a:ext cx="9144000" cy="58054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400"/>
              <a:t>PRIMARI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/>
              <a:t>PENE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/>
              <a:t>TESTICOLI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400"/>
              <a:t>SECONDARI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/>
              <a:t>PELI CORPOREI (TORACE, PELI PUBUCI, STEMPIATURA)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/>
              <a:t>BARBA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/>
              <a:t>LARINGE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/>
              <a:t>GHIANDOLE SEBACEE DEL VOLTO (AMBO I SESSI)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/>
              <a:t>STRUTTURA OSSEA (ALLARGAMENTO DELLE SPALLE)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/>
              <a:t>AUMENTO DELL’APPARATO MUSCOLARE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/>
              <a:t>AUMENTO DI ERITROPOIETINA ED EMOGLOBINA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/>
              <a:t>RECETTORI DEL SNC, SPTT SU IPOTALAMO, AMIGDALA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/>
              <a:t>COMPORTAMENTO SESSUALE (AMBO I SESSI)</a:t>
            </a: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6024563" y="1052513"/>
            <a:ext cx="4248150" cy="127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3600">
                <a:solidFill>
                  <a:srgbClr val="000000"/>
                </a:solidFill>
              </a:rPr>
              <a:t>IMPORTANZA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3600">
                <a:solidFill>
                  <a:srgbClr val="000000"/>
                </a:solidFill>
              </a:rPr>
              <a:t>DEI RECETTORI!</a:t>
            </a:r>
          </a:p>
        </p:txBody>
      </p:sp>
    </p:spTree>
    <p:extLst>
      <p:ext uri="{BB962C8B-B14F-4D97-AF65-F5344CB8AC3E}">
        <p14:creationId xmlns:p14="http://schemas.microsoft.com/office/powerpoint/2010/main" val="35269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0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0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0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0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A8D14C-F8D5-49BC-8ABB-C29EC0BB019C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40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CONCEPIMENTO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1813" y="1600200"/>
            <a:ext cx="8686800" cy="5257800"/>
          </a:xfrm>
        </p:spPr>
        <p:txBody>
          <a:bodyPr/>
          <a:lstStyle/>
          <a:p>
            <a:pPr eaLnBrk="1" hangingPunct="1"/>
            <a:r>
              <a:rPr lang="it-IT" altLang="it-IT"/>
              <a:t>MILIONI DI MINUSCOLI SPERMATOZOI PRODOTTI TUTTI I GIORNI E</a:t>
            </a:r>
          </a:p>
          <a:p>
            <a:pPr eaLnBrk="1" hangingPunct="1"/>
            <a:r>
              <a:rPr lang="it-IT" altLang="it-IT"/>
              <a:t>UNO O POCHI GRANDI OVOCITI PRODOTTI A SCADENZE STABILITE</a:t>
            </a:r>
          </a:p>
          <a:p>
            <a:pPr eaLnBrk="1" hangingPunct="1"/>
            <a:r>
              <a:rPr lang="it-IT" altLang="it-IT"/>
              <a:t>SI INCONTRANO NELLE TUBE DOVE AVVIENE LA FECONDAZIONE </a:t>
            </a:r>
          </a:p>
          <a:p>
            <a:pPr eaLnBrk="1" hangingPunct="1"/>
            <a:r>
              <a:rPr lang="it-IT" altLang="it-IT"/>
              <a:t>L’EMBRIONE SI ANNIDA NELL’ENDOMETRIO ADEGUATAMENTE PREPARATO</a:t>
            </a:r>
          </a:p>
          <a:p>
            <a:pPr eaLnBrk="1" hangingPunct="1"/>
            <a:r>
              <a:rPr lang="it-IT" altLang="it-IT"/>
              <a:t>LA PLACENTA INIZIA A PRODURRE hCG (TEST DI GRAVIDANZA DELL URINE), GnRH, ESTROGENI E PROGESTERONE</a:t>
            </a:r>
          </a:p>
        </p:txBody>
      </p:sp>
    </p:spTree>
    <p:extLst>
      <p:ext uri="{BB962C8B-B14F-4D97-AF65-F5344CB8AC3E}">
        <p14:creationId xmlns:p14="http://schemas.microsoft.com/office/powerpoint/2010/main" val="22963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2DF927-49AB-405B-872B-435E8D668CF1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  <p:pic>
        <p:nvPicPr>
          <p:cNvPr id="198658" name="Picture 2" descr="posizione_pancr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0"/>
            <a:ext cx="5805487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59" name="Picture 3" descr="Cancro-Pancreas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03"/>
          <a:stretch>
            <a:fillRect/>
          </a:stretch>
        </p:blipFill>
        <p:spPr bwMode="auto">
          <a:xfrm>
            <a:off x="1524001" y="3368676"/>
            <a:ext cx="5148263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860550" y="1138238"/>
            <a:ext cx="3348038" cy="83661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400">
                <a:solidFill>
                  <a:srgbClr val="000000"/>
                </a:solidFill>
              </a:rPr>
              <a:t>PANCREAS </a:t>
            </a:r>
          </a:p>
        </p:txBody>
      </p:sp>
    </p:spTree>
    <p:extLst>
      <p:ext uri="{BB962C8B-B14F-4D97-AF65-F5344CB8AC3E}">
        <p14:creationId xmlns:p14="http://schemas.microsoft.com/office/powerpoint/2010/main" val="30948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162A2F-D7AE-4F6D-AABE-EFA031B313B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1588" y="152400"/>
            <a:ext cx="9525001" cy="4495800"/>
          </a:xfrm>
        </p:spPr>
        <p:txBody>
          <a:bodyPr/>
          <a:lstStyle/>
          <a:p>
            <a:pPr eaLnBrk="1" hangingPunct="1"/>
            <a:r>
              <a:rPr lang="it-IT" altLang="it-IT"/>
              <a:t>IL PANCREAS HA UNA COMPONENETE ESO-CRINA, DIGESTIVA (BICARBONATO, PROTEASI, AMILASI, LIPASI)</a:t>
            </a:r>
          </a:p>
          <a:p>
            <a:pPr eaLnBrk="1" hangingPunct="1"/>
            <a:r>
              <a:rPr lang="it-IT" altLang="it-IT"/>
              <a:t>HA UNA COMPONENTE ENDO-CRINA=ORMONALE</a:t>
            </a:r>
          </a:p>
        </p:txBody>
      </p:sp>
      <p:pic>
        <p:nvPicPr>
          <p:cNvPr id="61444" name="Picture 7" descr="duodeno pancreas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9" b="34120"/>
          <a:stretch>
            <a:fillRect/>
          </a:stretch>
        </p:blipFill>
        <p:spPr bwMode="auto">
          <a:xfrm>
            <a:off x="1524000" y="2460626"/>
            <a:ext cx="83820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5105400" y="2819400"/>
            <a:ext cx="2743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it-IT" altLang="it-IT" sz="2800"/>
          </a:p>
        </p:txBody>
      </p:sp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8077200" y="4876800"/>
            <a:ext cx="1752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it-IT" altLang="it-IT" sz="2800"/>
          </a:p>
        </p:txBody>
      </p:sp>
    </p:spTree>
    <p:extLst>
      <p:ext uri="{BB962C8B-B14F-4D97-AF65-F5344CB8AC3E}">
        <p14:creationId xmlns:p14="http://schemas.microsoft.com/office/powerpoint/2010/main" val="327263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75FF86-9AFB-4D4C-99FC-A2171FAF682D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9144000" cy="4495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it-IT" altLang="it-IT" dirty="0" smtClean="0"/>
              <a:t>LE CELLULE ENDOCRINE DEL PANCREAS</a:t>
            </a:r>
          </a:p>
          <a:p>
            <a:pPr eaLnBrk="1" hangingPunct="1">
              <a:defRPr/>
            </a:pPr>
            <a:endParaRPr lang="it-IT" altLang="it-IT" dirty="0" smtClean="0"/>
          </a:p>
          <a:p>
            <a:pPr eaLnBrk="1" hangingPunct="1">
              <a:defRPr/>
            </a:pPr>
            <a:r>
              <a:rPr lang="it-IT" altLang="it-IT" dirty="0" smtClean="0"/>
              <a:t>PRODUCONO INSULINA</a:t>
            </a:r>
          </a:p>
          <a:p>
            <a:pPr eaLnBrk="1" hangingPunct="1">
              <a:defRPr/>
            </a:pPr>
            <a:r>
              <a:rPr lang="it-IT" altLang="it-IT" dirty="0" smtClean="0"/>
              <a:t>PRODUCONO SOMATOSTATINA</a:t>
            </a:r>
          </a:p>
        </p:txBody>
      </p:sp>
    </p:spTree>
    <p:extLst>
      <p:ext uri="{BB962C8B-B14F-4D97-AF65-F5344CB8AC3E}">
        <p14:creationId xmlns:p14="http://schemas.microsoft.com/office/powerpoint/2010/main" val="337348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652819-4B4B-4EA0-8AC0-A7393D03A61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INSULINA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12875"/>
            <a:ext cx="8229600" cy="5257800"/>
          </a:xfrm>
        </p:spPr>
        <p:txBody>
          <a:bodyPr/>
          <a:lstStyle/>
          <a:p>
            <a:pPr eaLnBrk="1" hangingPunct="1"/>
            <a:r>
              <a:rPr lang="it-IT" altLang="it-IT" smtClean="0"/>
              <a:t>SECRETA SE AUMENTA LA GLICEMIA (100mg/dl))</a:t>
            </a:r>
          </a:p>
          <a:p>
            <a:pPr eaLnBrk="1" hangingPunct="1"/>
            <a:r>
              <a:rPr lang="it-IT" altLang="it-IT" smtClean="0"/>
              <a:t>INIBITA DA SOMATOSTATINA (SOPRATTUTTO) E ADRENALINA</a:t>
            </a:r>
          </a:p>
          <a:p>
            <a:pPr eaLnBrk="1" hangingPunct="1"/>
            <a:r>
              <a:rPr lang="it-IT" altLang="it-IT" smtClean="0"/>
              <a:t>CAUSA CALO DELLA GLICEMIA E ACCUMULO DEGLI ZUCCHERI (“ORMONE DELLA SAZIETA’”)</a:t>
            </a:r>
          </a:p>
        </p:txBody>
      </p:sp>
    </p:spTree>
    <p:extLst>
      <p:ext uri="{BB962C8B-B14F-4D97-AF65-F5344CB8AC3E}">
        <p14:creationId xmlns:p14="http://schemas.microsoft.com/office/powerpoint/2010/main" val="26996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9C7314-3799-4AF3-A289-4BD3BF99E92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SOMATOSTATINA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dirty="0" smtClean="0"/>
              <a:t>INIBISCE LA SECREZIONE DI INSULINA</a:t>
            </a:r>
          </a:p>
          <a:p>
            <a:pPr eaLnBrk="1" hangingPunct="1">
              <a:defRPr/>
            </a:pPr>
            <a:r>
              <a:rPr lang="it-IT" altLang="it-IT" dirty="0" smtClean="0"/>
              <a:t>SECREZIONE STIMOLATA DA IPERGLICEMIA</a:t>
            </a:r>
          </a:p>
          <a:p>
            <a:pPr eaLnBrk="1" hangingPunct="1">
              <a:defRPr/>
            </a:pPr>
            <a:r>
              <a:rPr lang="it-IT" altLang="it-IT" dirty="0" smtClean="0"/>
              <a:t>A LIVELLO IPOTALAMO-IPOFISI INIBISCE GH, TSH, ACTH, E PRL: </a:t>
            </a:r>
          </a:p>
          <a:p>
            <a:pPr marL="0" indent="0">
              <a:buNone/>
              <a:defRPr/>
            </a:pPr>
            <a:r>
              <a:rPr lang="it-IT" altLang="it-IT" dirty="0" smtClean="0"/>
              <a:t>   LA TERAPIA DI BELLA</a:t>
            </a:r>
          </a:p>
        </p:txBody>
      </p:sp>
    </p:spTree>
    <p:extLst>
      <p:ext uri="{BB962C8B-B14F-4D97-AF65-F5344CB8AC3E}">
        <p14:creationId xmlns:p14="http://schemas.microsoft.com/office/powerpoint/2010/main" val="128023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D3C89E-32FD-44FD-BDAD-AABC21626C58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RIPRODUZIONE:</a:t>
            </a:r>
            <a:br>
              <a:rPr lang="it-IT" altLang="it-IT" sz="4000"/>
            </a:br>
            <a:r>
              <a:rPr lang="it-IT" altLang="it-IT" sz="4000"/>
              <a:t>IN ENTRAMBI I SESSI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3250" y="1484313"/>
            <a:ext cx="8686800" cy="5618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/>
              <a:t>L’IPOTALAMO PRODUCE GnRH CHE STIMOLA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/>
              <a:t>L’IPOFISI CHE PRODUCE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mtClean="0"/>
              <a:t>FSH E LH STIMOLANO LE GONADI (TESTICOLO E OVAIO)</a:t>
            </a:r>
          </a:p>
          <a:p>
            <a:pPr lvl="2" eaLnBrk="1" hangingPunct="1">
              <a:lnSpc>
                <a:spcPct val="90000"/>
              </a:lnSpc>
            </a:pPr>
            <a:r>
              <a:rPr lang="it-IT" altLang="it-IT" sz="2800"/>
              <a:t>A PRODURRE GAMETI (OVOCITI E SPERMATOZOI)</a:t>
            </a:r>
          </a:p>
          <a:p>
            <a:pPr lvl="2" eaLnBrk="1" hangingPunct="1">
              <a:lnSpc>
                <a:spcPct val="90000"/>
              </a:lnSpc>
            </a:pPr>
            <a:r>
              <a:rPr lang="it-IT" altLang="it-IT" sz="2800"/>
              <a:t>A PRODURRE STEROIDI SESSUALI (TESTOSTERONE, ESTROGENO, PROGESTERONE) CHE</a:t>
            </a:r>
          </a:p>
          <a:p>
            <a:pPr lvl="3" eaLnBrk="1" hangingPunct="1">
              <a:lnSpc>
                <a:spcPct val="90000"/>
              </a:lnSpc>
            </a:pPr>
            <a:r>
              <a:rPr lang="it-IT" altLang="it-IT" sz="2800"/>
              <a:t>STIMOLANO NEI TESSUTI PERIFERICI I CARATTERI SESSUALI SECONDARI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/>
              <a:t>CON CONTROLLO A FEEDBACK</a:t>
            </a:r>
          </a:p>
        </p:txBody>
      </p:sp>
    </p:spTree>
    <p:extLst>
      <p:ext uri="{BB962C8B-B14F-4D97-AF65-F5344CB8AC3E}">
        <p14:creationId xmlns:p14="http://schemas.microsoft.com/office/powerpoint/2010/main" val="39896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70A0AF-58AF-43D5-8E21-5E82894A826B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588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4000"/>
              <a:t>LA RIPRODUZIONE NON E’ PRIVA DI ASPETTI EMOTIVI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0513" y="1557338"/>
            <a:ext cx="9144000" cy="568801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it-IT" altLang="it-IT" smtClean="0"/>
              <a:t>IL SISTEMA LIMBICO, CHE A SUA VOLTA PRESENTA RECETTORI PER IL GnRH</a:t>
            </a:r>
          </a:p>
          <a:p>
            <a:pPr eaLnBrk="1" hangingPunct="1">
              <a:lnSpc>
                <a:spcPct val="110000"/>
              </a:lnSpc>
            </a:pPr>
            <a:r>
              <a:rPr lang="it-IT" altLang="it-IT" smtClean="0"/>
              <a:t>INSIEME A IMPULSI DI TIPO VISIVO E OLFATTORIO </a:t>
            </a:r>
          </a:p>
          <a:p>
            <a:pPr eaLnBrk="1" hangingPunct="1">
              <a:lnSpc>
                <a:spcPct val="110000"/>
              </a:lnSpc>
            </a:pPr>
            <a:r>
              <a:rPr lang="it-IT" altLang="it-IT" smtClean="0"/>
              <a:t>PARTECIPA ALLA REGOLAZIONE DEL COMPORTAMENTO SESSUALE </a:t>
            </a:r>
          </a:p>
          <a:p>
            <a:pPr eaLnBrk="1" hangingPunct="1">
              <a:lnSpc>
                <a:spcPct val="110000"/>
              </a:lnSpc>
            </a:pPr>
            <a:r>
              <a:rPr lang="it-IT" altLang="it-IT" smtClean="0"/>
              <a:t>ANCHE CONTRIBUENDO ALLA SECREZIONE DELL’IPOTALAMO (GnRH)</a:t>
            </a:r>
          </a:p>
        </p:txBody>
      </p:sp>
    </p:spTree>
    <p:extLst>
      <p:ext uri="{BB962C8B-B14F-4D97-AF65-F5344CB8AC3E}">
        <p14:creationId xmlns:p14="http://schemas.microsoft.com/office/powerpoint/2010/main" val="224461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38B70B-2B2B-4443-B38E-764D8E5AAB42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4450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4000"/>
              <a:t>L’ASSE IPOTALAMO-IPOFISI-GONADI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196975"/>
            <a:ext cx="9144000" cy="1727200"/>
          </a:xfrm>
        </p:spPr>
        <p:txBody>
          <a:bodyPr/>
          <a:lstStyle/>
          <a:p>
            <a:pPr eaLnBrk="1" hangingPunct="1"/>
            <a:r>
              <a:rPr lang="it-IT" altLang="it-IT"/>
              <a:t>TESTOSTERONE, ESTROGENI, PROGESTERONE, FSH, LH AGISCONO CON FEEDBACK NEGATIVO SULLE GHIANDOLE A MONTE</a:t>
            </a:r>
          </a:p>
        </p:txBody>
      </p:sp>
      <p:pic>
        <p:nvPicPr>
          <p:cNvPr id="68613" name="Picture 4" descr="interazione ipofisi org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4" r="48422" b="50919"/>
          <a:stretch>
            <a:fillRect/>
          </a:stretch>
        </p:blipFill>
        <p:spPr bwMode="auto">
          <a:xfrm>
            <a:off x="1524000" y="2838450"/>
            <a:ext cx="50038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6578600" y="2965450"/>
            <a:ext cx="4089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/>
              <a:t>IL GnRH E’ PULSATILE, DA 1-4 VOLTE ALL’ORA PER ALCUNI MINUTI, CUI SEGUONO PICCHI DI LH</a:t>
            </a:r>
          </a:p>
          <a:p>
            <a:pPr eaLnBrk="1" hangingPunct="1"/>
            <a:endParaRPr lang="it-IT" altLang="it-IT" sz="2800"/>
          </a:p>
        </p:txBody>
      </p:sp>
    </p:spTree>
    <p:extLst>
      <p:ext uri="{BB962C8B-B14F-4D97-AF65-F5344CB8AC3E}">
        <p14:creationId xmlns:p14="http://schemas.microsoft.com/office/powerpoint/2010/main" val="3315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Widescreen</PresentationFormat>
  <Paragraphs>116</Paragraphs>
  <Slides>19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Tema di Office</vt:lpstr>
      <vt:lpstr>SISTEMA ENDOCRINO 4 PANCREAS E RIPRODUZIONE</vt:lpstr>
      <vt:lpstr>Presentazione standard di PowerPoint</vt:lpstr>
      <vt:lpstr>Presentazione standard di PowerPoint</vt:lpstr>
      <vt:lpstr>Presentazione standard di PowerPoint</vt:lpstr>
      <vt:lpstr>INSULINA</vt:lpstr>
      <vt:lpstr>SOMATOSTATINA</vt:lpstr>
      <vt:lpstr>RIPRODUZIONE: IN ENTRAMBI I SESSI</vt:lpstr>
      <vt:lpstr>LA RIPRODUZIONE NON E’ PRIVA DI ASPETTI EMOTIVI</vt:lpstr>
      <vt:lpstr>L’ASSE IPOTALAMO-IPOFISI-GONADI</vt:lpstr>
      <vt:lpstr>Presentazione standard di PowerPoint</vt:lpstr>
      <vt:lpstr>RIPRODUZIONE FEMMINILE</vt:lpstr>
      <vt:lpstr>Presentazione standard di PowerPoint</vt:lpstr>
      <vt:lpstr>CARATTERI SESSUALI FEMMINILI</vt:lpstr>
      <vt:lpstr>Presentazione standard di PowerPoint</vt:lpstr>
      <vt:lpstr>MENOPAUSA</vt:lpstr>
      <vt:lpstr>RIPRODUZIONE MASCHILE</vt:lpstr>
      <vt:lpstr>TESTOSTERONE</vt:lpstr>
      <vt:lpstr>CARATTERI SESSUALI MASCHILI</vt:lpstr>
      <vt:lpstr>CONCEPIMENTO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ENDOCRINO 4 PANCREAS E RIPRODUZIONE</dc:title>
  <dc:creator>Utente</dc:creator>
  <cp:lastModifiedBy>Utente</cp:lastModifiedBy>
  <cp:revision>1</cp:revision>
  <dcterms:created xsi:type="dcterms:W3CDTF">2022-03-06T14:15:36Z</dcterms:created>
  <dcterms:modified xsi:type="dcterms:W3CDTF">2022-03-06T14:16:37Z</dcterms:modified>
</cp:coreProperties>
</file>