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52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7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5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42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99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36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64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07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53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82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9529-BE07-411D-8331-3F8134434C5F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23FF2-EA22-48F8-B52A-019687383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23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D0664B-F514-426A-A232-87FFB16CADB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it-IT" altLang="it-IT" sz="4400" dirty="0"/>
              <a:t>SISTEMA </a:t>
            </a:r>
            <a:r>
              <a:rPr lang="it-IT" altLang="it-IT" sz="4400" dirty="0" smtClean="0"/>
              <a:t>ENDOCRINO</a:t>
            </a:r>
            <a:br>
              <a:rPr lang="it-IT" altLang="it-IT" sz="4400" dirty="0" smtClean="0"/>
            </a:br>
            <a:r>
              <a:rPr lang="it-IT" altLang="it-IT" sz="4400" dirty="0" smtClean="0"/>
              <a:t>3 TIROIDE E PANCREAS</a:t>
            </a:r>
            <a:r>
              <a:rPr lang="it-IT" altLang="it-IT" sz="4400" dirty="0" smtClean="0"/>
              <a:t/>
            </a:r>
            <a:br>
              <a:rPr lang="it-IT" altLang="it-IT" sz="4400" dirty="0" smtClean="0"/>
            </a:br>
            <a:endParaRPr lang="it-IT" altLang="it-IT" sz="4400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2625"/>
            <a:ext cx="9144000" cy="1752600"/>
          </a:xfrm>
          <a:noFill/>
        </p:spPr>
        <p:txBody>
          <a:bodyPr/>
          <a:lstStyle/>
          <a:p>
            <a:pPr eaLnBrk="1" hangingPunct="1"/>
            <a:r>
              <a:rPr lang="it-IT" altLang="it-IT" sz="3200"/>
              <a:t>PRANIC HEALING </a:t>
            </a:r>
          </a:p>
          <a:p>
            <a:pPr eaLnBrk="1" hangingPunct="1"/>
            <a:endParaRPr lang="it-IT" altLang="it-IT" sz="3200"/>
          </a:p>
          <a:p>
            <a:pPr algn="r" eaLnBrk="1" hangingPunct="1"/>
            <a:r>
              <a:rPr lang="it-IT" altLang="it-IT" sz="3200"/>
              <a:t>DOTT. SIGFRIDO FORCELLINI</a:t>
            </a:r>
          </a:p>
        </p:txBody>
      </p:sp>
    </p:spTree>
    <p:extLst>
      <p:ext uri="{BB962C8B-B14F-4D97-AF65-F5344CB8AC3E}">
        <p14:creationId xmlns:p14="http://schemas.microsoft.com/office/powerpoint/2010/main" val="11814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2BED9-444E-4DD7-9E1A-AA7DFCE1B4B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45061" name="Picture 4" descr="cal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E4D437-B234-48C2-935E-053EB4F07AF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pic>
        <p:nvPicPr>
          <p:cNvPr id="46083" name="Picture 4" descr="anatomia surrene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8"/>
          <a:stretch>
            <a:fillRect/>
          </a:stretch>
        </p:blipFill>
        <p:spPr>
          <a:xfrm>
            <a:off x="2208213" y="1"/>
            <a:ext cx="6985000" cy="6924675"/>
          </a:xfrm>
          <a:noFill/>
        </p:spPr>
      </p:pic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3287713" y="0"/>
            <a:ext cx="4462462" cy="1201738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>
                <a:solidFill>
                  <a:srgbClr val="000000"/>
                </a:solidFill>
              </a:rPr>
              <a:t>SURRENI</a:t>
            </a:r>
          </a:p>
        </p:txBody>
      </p:sp>
    </p:spTree>
    <p:extLst>
      <p:ext uri="{BB962C8B-B14F-4D97-AF65-F5344CB8AC3E}">
        <p14:creationId xmlns:p14="http://schemas.microsoft.com/office/powerpoint/2010/main" val="31717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C77527-D65E-4683-9D03-2E215AE926D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60513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000"/>
              <a:t>IL SURRENE APPARTIENE AL RENE YANG (“IL CAPPELLO DEL RENE”)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it-IT" altLang="it-IT" smtClean="0"/>
              <a:t>IL SURRENE E’ COINVOLTO NELLA GESTIONE DELLO STRESS </a:t>
            </a:r>
          </a:p>
          <a:p>
            <a:pPr lvl="1" eaLnBrk="1" hangingPunct="1"/>
            <a:r>
              <a:rPr lang="it-IT" altLang="it-IT" smtClean="0"/>
              <a:t>CRONICO CON IL CORTISOLO</a:t>
            </a:r>
          </a:p>
          <a:p>
            <a:pPr lvl="1" eaLnBrk="1" hangingPunct="1"/>
            <a:r>
              <a:rPr lang="it-IT" altLang="it-IT" smtClean="0"/>
              <a:t>ACUTO CON L’ADRENALINA</a:t>
            </a:r>
          </a:p>
          <a:p>
            <a:pPr lvl="1" eaLnBrk="1" hangingPunct="1"/>
            <a:endParaRPr lang="it-IT" altLang="it-IT" smtClean="0"/>
          </a:p>
          <a:p>
            <a:pPr eaLnBrk="1" hangingPunct="1"/>
            <a:r>
              <a:rPr lang="it-IT" altLang="it-IT" smtClean="0"/>
              <a:t>E’ COINVOLTO NEL CONTROLLO PRESSORIO</a:t>
            </a:r>
          </a:p>
          <a:p>
            <a:pPr lvl="1" eaLnBrk="1" hangingPunct="1"/>
            <a:r>
              <a:rPr lang="it-IT" altLang="it-IT" smtClean="0"/>
              <a:t>RENINA-ANGIOTENSINA-ALDOSTERONE</a:t>
            </a:r>
          </a:p>
        </p:txBody>
      </p:sp>
    </p:spTree>
    <p:extLst>
      <p:ext uri="{BB962C8B-B14F-4D97-AF65-F5344CB8AC3E}">
        <p14:creationId xmlns:p14="http://schemas.microsoft.com/office/powerpoint/2010/main" val="13023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CFEF93-A313-4190-BEDD-A50C7DEEAE5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9875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IPOFISI 2 - ACTH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0514" y="1268414"/>
            <a:ext cx="8999537" cy="56340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it-IT" altLang="it-IT" sz="2400"/>
              <a:t>ORMONE ADENO-CORTICO-TROPO CHE STIMOLA LA CORTICALE DEL SURRENE A PRODURRE CORTISOLO E ANDROGENI SURRENALI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400"/>
              <a:t>IL RILASCIO E’ STIMOLATO DAL CRH IPOTALAMICO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400"/>
              <a:t>CONTROLLO A FEEDBACK NEGATIVO (</a:t>
            </a:r>
            <a:r>
              <a:rPr lang="it-IT" altLang="it-IT" sz="2400" u="sng"/>
              <a:t>INATTIVATO DALLO STRESS</a:t>
            </a:r>
            <a:r>
              <a:rPr lang="it-IT" altLang="it-IT" sz="2400"/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2400"/>
              <a:t>DERIVA DAL PRO-ORMONE POMC (PRO-OPIO-MELANO-CORTINA) CHE CONTIENE ANCHE 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it-IT" sz="2000">
                <a:cs typeface="Tahoma" panose="020B0604030504040204" pitchFamily="34" charset="0"/>
              </a:rPr>
              <a:t>β</a:t>
            </a:r>
            <a:r>
              <a:rPr lang="it-IT" altLang="it-IT" sz="2000">
                <a:cs typeface="Tahoma" panose="020B0604030504040204" pitchFamily="34" charset="0"/>
              </a:rPr>
              <a:t>-ENDORFINE</a:t>
            </a:r>
          </a:p>
          <a:p>
            <a:pPr lvl="1" eaLnBrk="1" hangingPunct="1">
              <a:lnSpc>
                <a:spcPct val="120000"/>
              </a:lnSpc>
            </a:pPr>
            <a:r>
              <a:rPr lang="it-IT" altLang="it-IT" sz="2000">
                <a:cs typeface="Tahoma" panose="020B0604030504040204" pitchFamily="34" charset="0"/>
              </a:rPr>
              <a:t>MSH (</a:t>
            </a:r>
            <a:r>
              <a:rPr lang="it-IT" altLang="it-IT" sz="2000"/>
              <a:t>ORMONE STIMOLANTE I MELANOCITI)</a:t>
            </a:r>
          </a:p>
          <a:p>
            <a:pPr lvl="1" eaLnBrk="1" hangingPunct="1">
              <a:lnSpc>
                <a:spcPct val="120000"/>
              </a:lnSpc>
            </a:pPr>
            <a:r>
              <a:rPr lang="el-GR" altLang="it-IT" sz="2000">
                <a:cs typeface="Tahoma" panose="020B0604030504040204" pitchFamily="34" charset="0"/>
              </a:rPr>
              <a:t>β</a:t>
            </a:r>
            <a:r>
              <a:rPr lang="it-IT" altLang="it-IT" sz="2000">
                <a:cs typeface="Tahoma" panose="020B0604030504040204" pitchFamily="34" charset="0"/>
              </a:rPr>
              <a:t>-LIPOTROPINA (FUNZ SCONOSCIUTA)</a:t>
            </a:r>
            <a:endParaRPr lang="el-GR" altLang="it-IT" sz="2000">
              <a:cs typeface="Tahoma" panose="020B0604030504040204" pitchFamily="34" charset="0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774826" y="6021388"/>
            <a:ext cx="8569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it-IT" altLang="it-IT"/>
          </a:p>
          <a:p>
            <a:pPr eaLnBrk="1" hangingPunct="1">
              <a:lnSpc>
                <a:spcPct val="90000"/>
              </a:lnSpc>
            </a:pPr>
            <a:endParaRPr lang="it-IT" altLang="it-IT"/>
          </a:p>
          <a:p>
            <a:pPr eaLnBrk="1" hangingPunct="1">
              <a:lnSpc>
                <a:spcPct val="90000"/>
              </a:lnSpc>
            </a:pPr>
            <a:endParaRPr lang="it-IT" altLang="it-IT" sz="2400"/>
          </a:p>
          <a:p>
            <a:pPr eaLnBrk="1" hangingPunct="1">
              <a:lnSpc>
                <a:spcPct val="90000"/>
              </a:lnSpc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17639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1C7F7-3288-4C3C-8CE3-ACD7256482A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15888"/>
            <a:ext cx="9144000" cy="685800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it-IT" altLang="it-IT" dirty="0"/>
              <a:t>LA CORTICALE DEL SURRENE</a:t>
            </a:r>
          </a:p>
          <a:p>
            <a:pPr marL="0" indent="0">
              <a:lnSpc>
                <a:spcPct val="130000"/>
              </a:lnSpc>
              <a:buNone/>
              <a:defRPr/>
            </a:pPr>
            <a:endParaRPr lang="it-IT" altLang="it-IT" sz="14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it-IT" altLang="it-IT" sz="2000" dirty="0"/>
              <a:t>PRODUCE </a:t>
            </a:r>
            <a:r>
              <a:rPr lang="it-IT" altLang="it-IT" sz="2000" u="sng" dirty="0"/>
              <a:t>ALDOSTERONE</a:t>
            </a:r>
            <a:r>
              <a:rPr lang="it-IT" altLang="it-IT" sz="2000" dirty="0"/>
              <a:t>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it-IT" altLang="it-IT" sz="2000" dirty="0"/>
              <a:t>	AZIONE: SUL RENE RIASSORBIMENTO DI Na, ACQUA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it-IT" altLang="it-IT" sz="2000" dirty="0"/>
              <a:t>	STIMOLATA DA RENINA-ANGIOTENSINA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endParaRPr lang="it-IT" altLang="it-IT" sz="8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it-IT" altLang="it-IT" sz="2000" dirty="0"/>
              <a:t>PRODUCE </a:t>
            </a:r>
            <a:r>
              <a:rPr lang="it-IT" altLang="it-IT" sz="2000" u="sng" dirty="0"/>
              <a:t>CORTISOLO</a:t>
            </a:r>
            <a:endParaRPr lang="it-IT" altLang="it-IT" sz="2000" dirty="0"/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it-IT" altLang="it-IT" sz="2000" dirty="0"/>
              <a:t>	AZIONE: AUMENTO GLICEMIA, INIBIZIONE INFIAMMAZIONE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it-IT" altLang="it-IT" sz="2000" dirty="0"/>
              <a:t>	STIMOLATA DA ACTH, IPOGLICEMIA, INFIAMMAZIONE, STRESS PROLUNGATO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endParaRPr lang="it-IT" altLang="it-IT" sz="8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it-IT" altLang="it-IT" sz="2000" dirty="0"/>
              <a:t>PRODUCE PICCOLE QUANTITA’ DI  </a:t>
            </a:r>
            <a:r>
              <a:rPr lang="it-IT" altLang="it-IT" sz="2000" u="sng" dirty="0"/>
              <a:t>ANDROGENI</a:t>
            </a:r>
            <a:r>
              <a:rPr lang="it-IT" altLang="it-IT" sz="2000" dirty="0"/>
              <a:t>, MENO ESTROGENI (IN ENTRAMBI I SESSI)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it-IT" altLang="it-IT" sz="2000" dirty="0"/>
              <a:t>	AZIONE: VIRILIZZAZIONE, TROFISMO MUSCOLARE E OSSEO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it-IT" altLang="it-IT" sz="2000" dirty="0"/>
              <a:t>	STIMOLATA DA ACTH</a:t>
            </a:r>
          </a:p>
        </p:txBody>
      </p:sp>
    </p:spTree>
    <p:extLst>
      <p:ext uri="{BB962C8B-B14F-4D97-AF65-F5344CB8AC3E}">
        <p14:creationId xmlns:p14="http://schemas.microsoft.com/office/powerpoint/2010/main" val="20148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2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2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2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2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B552AB-7F4D-4EE7-92CE-52DCE84DE6D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CORTISOLO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/>
              <a:t>MOLTO (TROPPO?) USATO COME FARMACO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RITMO PULSATILE CON PICCO AL MATTINO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AZIONE LENTA (ORE) SUL DNA -&gt; ATTIVAZIONE/INIBIZIONE DI GENI -&gt; MODIFICAZIONE DELLA SINTESI DI PROTEINE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CONCENTRAZIONE SOTTO STRESS AUMENTA DI 10 VOLTE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/>
              <a:t>AZIONE: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/>
              <a:t>AUMENTO DELLA GLICEMIA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/>
              <a:t>INIBIZIONE DELLA RISPOSTA INFIAMMATORIA</a:t>
            </a:r>
          </a:p>
        </p:txBody>
      </p:sp>
    </p:spTree>
    <p:extLst>
      <p:ext uri="{BB962C8B-B14F-4D97-AF65-F5344CB8AC3E}">
        <p14:creationId xmlns:p14="http://schemas.microsoft.com/office/powerpoint/2010/main" val="41778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0500DF-7585-4971-895A-0D3CAF80F5D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9" y="274638"/>
            <a:ext cx="69945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000"/>
              <a:t>CORTISOLO E SISTEMA IMMUNITARIO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/>
              <a:t>IL CORTISOLO</a:t>
            </a:r>
          </a:p>
          <a:p>
            <a:pPr eaLnBrk="1" hangingPunct="1"/>
            <a:r>
              <a:rPr lang="it-IT" altLang="it-IT"/>
              <a:t>INIBISCE I MECCANISMI A CASCATA DELLA ATTIVAZIONE INFIAMMATORIA</a:t>
            </a:r>
          </a:p>
          <a:p>
            <a:pPr eaLnBrk="1" hangingPunct="1"/>
            <a:r>
              <a:rPr lang="it-IT" altLang="it-IT"/>
              <a:t>DI CONSEGUENZA HA UN’AZIONE ANTIDOLORIFICA</a:t>
            </a:r>
          </a:p>
          <a:p>
            <a:pPr eaLnBrk="1" hangingPunct="1"/>
            <a:r>
              <a:rPr lang="it-IT" altLang="it-IT"/>
              <a:t>AD ALTE DOSI UCCIDE LINFOCITI T E B IMMATURI</a:t>
            </a:r>
          </a:p>
          <a:p>
            <a:pPr eaLnBrk="1" hangingPunct="1"/>
            <a:endParaRPr lang="it-IT" altLang="it-IT" sz="900"/>
          </a:p>
          <a:p>
            <a:pPr eaLnBrk="1" hangingPunct="1"/>
            <a:r>
              <a:rPr lang="it-IT" altLang="it-IT"/>
              <a:t>CHI E’ STRESSATO HA IL SISTEMA IMMUNITARIO PIU’ FRAGILE? SI, MA ANCHE CHI PRENDE CORTISONE IN DOSI IMPORTANTI</a:t>
            </a:r>
          </a:p>
        </p:txBody>
      </p:sp>
    </p:spTree>
    <p:extLst>
      <p:ext uri="{BB962C8B-B14F-4D97-AF65-F5344CB8AC3E}">
        <p14:creationId xmlns:p14="http://schemas.microsoft.com/office/powerpoint/2010/main" val="34016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01FDE-1BC3-43C8-B10E-180EA67C63D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CONTROLLO DELLA GLICEMIA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11300"/>
            <a:ext cx="9144000" cy="5589588"/>
          </a:xfrm>
        </p:spPr>
        <p:txBody>
          <a:bodyPr/>
          <a:lstStyle/>
          <a:p>
            <a:pPr eaLnBrk="1" hangingPunct="1"/>
            <a:r>
              <a:rPr lang="it-IT" altLang="it-IT" sz="2400"/>
              <a:t>GLI ZUCCHERI SONO DEPOSITATI COME GLICOGENO</a:t>
            </a:r>
          </a:p>
          <a:p>
            <a:pPr eaLnBrk="1" hangingPunct="1"/>
            <a:r>
              <a:rPr lang="it-IT" altLang="it-IT" sz="2400"/>
              <a:t>SE LA GLICEMIA SCENDE (70mg/dl): </a:t>
            </a:r>
          </a:p>
          <a:p>
            <a:pPr eaLnBrk="1" hangingPunct="1">
              <a:buFontTx/>
              <a:buNone/>
            </a:pPr>
            <a:r>
              <a:rPr lang="it-IT" altLang="it-IT" sz="2400"/>
              <a:t>	ACTH -&gt; CORTISOLO -&gt; MOBILIZZAZIONE DEGLI ZUCCHERI -&gt; AUMENTO DELLA GLICEMIA</a:t>
            </a:r>
          </a:p>
          <a:p>
            <a:pPr eaLnBrk="1" hangingPunct="1">
              <a:buFontTx/>
              <a:buNone/>
            </a:pPr>
            <a:endParaRPr lang="it-IT" altLang="it-IT" sz="2400"/>
          </a:p>
          <a:p>
            <a:pPr eaLnBrk="1" hangingPunct="1"/>
            <a:r>
              <a:rPr lang="it-IT" altLang="it-IT" sz="2400"/>
              <a:t>IN CASO DI DIGIUNO PROLUNGATO ANCHE PROTEINE (FASE INIZIALE TRANSITORIA) E GRASSI (FASE SUCCESSIVA PROLUNGATA) POSSONO ESSERE DISTRUTTI PER CREARE ZUCCHERI</a:t>
            </a:r>
          </a:p>
          <a:p>
            <a:pPr eaLnBrk="1" hangingPunct="1"/>
            <a:endParaRPr lang="it-IT" altLang="it-IT" sz="2400"/>
          </a:p>
          <a:p>
            <a:pPr eaLnBrk="1" hangingPunct="1"/>
            <a:r>
              <a:rPr lang="it-IT" altLang="it-IT" sz="2400"/>
              <a:t>L’INSULINA PROMUOVE LA DIMINUIZONE DELLA GLICEMIA</a:t>
            </a:r>
          </a:p>
        </p:txBody>
      </p:sp>
    </p:spTree>
    <p:extLst>
      <p:ext uri="{BB962C8B-B14F-4D97-AF65-F5344CB8AC3E}">
        <p14:creationId xmlns:p14="http://schemas.microsoft.com/office/powerpoint/2010/main" val="25464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750230-5E14-41F2-9546-9A89A01AD9B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4400"/>
              <a:t>ALDOSTERONE</a:t>
            </a:r>
          </a:p>
        </p:txBody>
      </p:sp>
      <p:sp>
        <p:nvSpPr>
          <p:cNvPr id="5325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419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53C38-2642-4E64-B972-16E03F3D19F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800"/>
              <a:t>RENINA-ANGIOTENSINA-ALDOSTERONE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7076" y="1052513"/>
            <a:ext cx="4392613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mtClean="0"/>
              <a:t>	</a:t>
            </a:r>
            <a:r>
              <a:rPr lang="it-IT" altLang="it-IT" sz="2400"/>
              <a:t>PRODOTTO DAL FEGATO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1524000" y="1196976"/>
            <a:ext cx="4643438" cy="576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ANGIOTENSINOGENO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1919289" y="3140075"/>
            <a:ext cx="3584575" cy="6492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ANGIOTENSINA I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1919289" y="5205414"/>
            <a:ext cx="3584575" cy="6000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ANGIOTENSINA II</a:t>
            </a:r>
          </a:p>
        </p:txBody>
      </p:sp>
      <p:cxnSp>
        <p:nvCxnSpPr>
          <p:cNvPr id="175111" name="AutoShape 7"/>
          <p:cNvCxnSpPr>
            <a:cxnSpLocks noChangeShapeType="1"/>
            <a:stCxn id="175108" idx="2"/>
            <a:endCxn id="175109" idx="0"/>
          </p:cNvCxnSpPr>
          <p:nvPr/>
        </p:nvCxnSpPr>
        <p:spPr bwMode="auto">
          <a:xfrm flipH="1">
            <a:off x="3711575" y="1792289"/>
            <a:ext cx="134938" cy="13287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12" name="AutoShape 8"/>
          <p:cNvCxnSpPr>
            <a:cxnSpLocks noChangeShapeType="1"/>
            <a:stCxn id="175109" idx="2"/>
            <a:endCxn id="175110" idx="0"/>
          </p:cNvCxnSpPr>
          <p:nvPr/>
        </p:nvCxnSpPr>
        <p:spPr bwMode="auto">
          <a:xfrm>
            <a:off x="3711575" y="3808413"/>
            <a:ext cx="0" cy="137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4511676" y="2133600"/>
            <a:ext cx="1971675" cy="6492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RENINA</a:t>
            </a:r>
          </a:p>
        </p:txBody>
      </p:sp>
      <p:cxnSp>
        <p:nvCxnSpPr>
          <p:cNvPr id="175114" name="AutoShape 10"/>
          <p:cNvCxnSpPr>
            <a:cxnSpLocks noChangeShapeType="1"/>
            <a:stCxn id="175113" idx="1"/>
          </p:cNvCxnSpPr>
          <p:nvPr/>
        </p:nvCxnSpPr>
        <p:spPr bwMode="auto">
          <a:xfrm flipH="1" flipV="1">
            <a:off x="3846513" y="2420938"/>
            <a:ext cx="665162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238875" y="1700214"/>
            <a:ext cx="46101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/>
              <a:t>	</a:t>
            </a:r>
            <a:r>
              <a:rPr lang="it-IT" altLang="it-IT" sz="2400"/>
              <a:t>PRODOTTA DAL RENE SE IPOVOLEMIA, STIMOLO ORTO-SIMPATICO (FREDDO) 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4583114" y="3933825"/>
            <a:ext cx="3241675" cy="10810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ENZIMA 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CONVERSIONE</a:t>
            </a:r>
          </a:p>
        </p:txBody>
      </p:sp>
      <p:cxnSp>
        <p:nvCxnSpPr>
          <p:cNvPr id="175117" name="AutoShape 13"/>
          <p:cNvCxnSpPr>
            <a:cxnSpLocks noChangeShapeType="1"/>
            <a:stCxn id="175116" idx="1"/>
          </p:cNvCxnSpPr>
          <p:nvPr/>
        </p:nvCxnSpPr>
        <p:spPr bwMode="auto">
          <a:xfrm flipH="1" flipV="1">
            <a:off x="3644901" y="4437063"/>
            <a:ext cx="919163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7499351" y="3716339"/>
            <a:ext cx="30956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/>
              <a:t>	</a:t>
            </a:r>
            <a:r>
              <a:rPr lang="it-IT" altLang="it-IT" sz="2400"/>
              <a:t>A LIVELLO POLMONARE</a:t>
            </a:r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6167438" y="5776914"/>
            <a:ext cx="3313112" cy="1081087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RILASCIO 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ALDOSTERONE</a:t>
            </a: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7248526" y="5399089"/>
            <a:ext cx="374332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/>
              <a:t>SURRENE GLOMERULARE 		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4440238" y="6083300"/>
            <a:ext cx="1390650" cy="5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400"/>
              <a:t>ACTH</a:t>
            </a:r>
          </a:p>
        </p:txBody>
      </p:sp>
      <p:cxnSp>
        <p:nvCxnSpPr>
          <p:cNvPr id="175123" name="AutoShape 19"/>
          <p:cNvCxnSpPr>
            <a:cxnSpLocks noChangeShapeType="1"/>
            <a:stCxn id="175116" idx="1"/>
          </p:cNvCxnSpPr>
          <p:nvPr/>
        </p:nvCxnSpPr>
        <p:spPr bwMode="auto">
          <a:xfrm flipH="1" flipV="1">
            <a:off x="3711575" y="4437063"/>
            <a:ext cx="871538" cy="3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24" name="AutoShape 20"/>
          <p:cNvCxnSpPr>
            <a:cxnSpLocks noChangeShapeType="1"/>
            <a:endCxn id="175119" idx="1"/>
          </p:cNvCxnSpPr>
          <p:nvPr/>
        </p:nvCxnSpPr>
        <p:spPr bwMode="auto">
          <a:xfrm>
            <a:off x="5448300" y="6308726"/>
            <a:ext cx="700088" cy="95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1381125" y="5805489"/>
            <a:ext cx="2889250" cy="1081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/>
              <a:t>	</a:t>
            </a:r>
            <a:r>
              <a:rPr lang="it-IT" altLang="it-IT" sz="2400"/>
              <a:t>VASO COSTRIZIONE</a:t>
            </a:r>
          </a:p>
        </p:txBody>
      </p:sp>
      <p:cxnSp>
        <p:nvCxnSpPr>
          <p:cNvPr id="175126" name="AutoShape 22"/>
          <p:cNvCxnSpPr>
            <a:cxnSpLocks noChangeShapeType="1"/>
          </p:cNvCxnSpPr>
          <p:nvPr/>
        </p:nvCxnSpPr>
        <p:spPr bwMode="auto">
          <a:xfrm flipH="1">
            <a:off x="2782888" y="5824538"/>
            <a:ext cx="895350" cy="412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1" name="AutoShape 23"/>
          <p:cNvSpPr>
            <a:spLocks noChangeArrowheads="1"/>
          </p:cNvSpPr>
          <p:nvPr/>
        </p:nvSpPr>
        <p:spPr bwMode="auto">
          <a:xfrm rot="1571287">
            <a:off x="5448301" y="5661025"/>
            <a:ext cx="792163" cy="184150"/>
          </a:xfrm>
          <a:prstGeom prst="rightArrow">
            <a:avLst>
              <a:gd name="adj1" fmla="val 50000"/>
              <a:gd name="adj2" fmla="val 1075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20451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  <p:bldP spid="175108" grpId="0" animBg="1"/>
      <p:bldP spid="175109" grpId="0" animBg="1"/>
      <p:bldP spid="175113" grpId="0" animBg="1"/>
      <p:bldP spid="175115" grpId="0"/>
      <p:bldP spid="175116" grpId="0" animBg="1"/>
      <p:bldP spid="175118" grpId="0"/>
      <p:bldP spid="175119" grpId="0" animBg="1"/>
      <p:bldP spid="175121" grpId="0"/>
      <p:bldP spid="175122" grpId="0" animBg="1"/>
      <p:bldP spid="175125" grpId="0" animBg="1"/>
      <p:bldP spid="737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F4DCEB-9E11-4F66-A3F9-AE0BB2803F3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7575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6000"/>
              <a:t>TIROIDE E PARATIROIDI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254375"/>
            <a:ext cx="8229600" cy="4495800"/>
          </a:xfrm>
        </p:spPr>
        <p:txBody>
          <a:bodyPr/>
          <a:lstStyle/>
          <a:p>
            <a:pPr eaLnBrk="1" hangingPunct="1"/>
            <a:r>
              <a:rPr lang="it-IT" altLang="it-IT" smtClean="0"/>
              <a:t>LA TIROIDE E’ UNA GHIANDOLA CHE PRODUCE </a:t>
            </a:r>
          </a:p>
          <a:p>
            <a:pPr lvl="1" eaLnBrk="1" hangingPunct="1"/>
            <a:r>
              <a:rPr lang="it-IT" altLang="it-IT" smtClean="0"/>
              <a:t>T3, T4</a:t>
            </a:r>
          </a:p>
          <a:p>
            <a:pPr lvl="1" eaLnBrk="1" hangingPunct="1"/>
            <a:r>
              <a:rPr lang="it-IT" altLang="it-IT" smtClean="0"/>
              <a:t>CALCITONINA</a:t>
            </a:r>
          </a:p>
          <a:p>
            <a:pPr eaLnBrk="1" hangingPunct="1"/>
            <a:r>
              <a:rPr lang="it-IT" altLang="it-IT" smtClean="0"/>
              <a:t>LE PARATIROIDI PRODUCONO</a:t>
            </a:r>
          </a:p>
          <a:p>
            <a:pPr lvl="1" eaLnBrk="1" hangingPunct="1"/>
            <a:r>
              <a:rPr lang="it-IT" altLang="it-IT" smtClean="0"/>
              <a:t>PARATORMONE (PTH)</a:t>
            </a:r>
          </a:p>
        </p:txBody>
      </p:sp>
    </p:spTree>
    <p:extLst>
      <p:ext uri="{BB962C8B-B14F-4D97-AF65-F5344CB8AC3E}">
        <p14:creationId xmlns:p14="http://schemas.microsoft.com/office/powerpoint/2010/main" val="16709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A99B25-BFA9-4792-87F1-60B5E5EC340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ALDOSTERONE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484313"/>
            <a:ext cx="8675687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it-IT" altLang="it-IT" smtClean="0"/>
              <a:t>SECRETO DALLA CORTICALE DEL SURRENE SOTTO STIMOLO DELL’ANGIOTENSINA II (SISTEMA RENINA-ANGIOTENSINA-ALDOSTERONE) IN CASO DI IPOTENSIONE/IPOSODIEMIA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it-IT" smtClean="0"/>
              <a:t>A LIVELLO RENALE PROVOCA RIASSORBIMENTO DI ACQUA E DI SODIO</a:t>
            </a:r>
          </a:p>
        </p:txBody>
      </p:sp>
    </p:spTree>
    <p:extLst>
      <p:ext uri="{BB962C8B-B14F-4D97-AF65-F5344CB8AC3E}">
        <p14:creationId xmlns:p14="http://schemas.microsoft.com/office/powerpoint/2010/main" val="34052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D85CE-E17F-4B60-A9D3-DDBE593B45A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ADH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/>
              <a:t>ORMONE A-DIURETICO, ADIURETINA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SECRETO DALLA NEUROIPOFISI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STIMOLATO DALL’AUMENTO DELLA CONCENTRAZIONE E DALLA DIMINUIZIONE DEL VOLUME DI SANGUE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PROVOCA UN AUMENTO DEL RIASSORBIMENTO DI ACQUA A LIVELLO RENALE (AUMENTO DELLA PRESSIONE DEL SANGUE)</a:t>
            </a:r>
          </a:p>
        </p:txBody>
      </p:sp>
    </p:spTree>
    <p:extLst>
      <p:ext uri="{BB962C8B-B14F-4D97-AF65-F5344CB8AC3E}">
        <p14:creationId xmlns:p14="http://schemas.microsoft.com/office/powerpoint/2010/main" val="13475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1E0D6E-13EE-48E4-B21A-9025719CA1E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mtClean="0"/>
              <a:t>METABOLISMO URINARIO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524001" y="1196976"/>
            <a:ext cx="6156325" cy="576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AUMENTO DELLA PRESSIONE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524000" y="2492375"/>
            <a:ext cx="6948488" cy="6492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ESCREZIONE DI SODIO E ACQUA</a:t>
            </a:r>
          </a:p>
        </p:txBody>
      </p:sp>
      <p:cxnSp>
        <p:nvCxnSpPr>
          <p:cNvPr id="180229" name="AutoShape 5"/>
          <p:cNvCxnSpPr>
            <a:cxnSpLocks noChangeShapeType="1"/>
            <a:stCxn id="180227" idx="2"/>
            <a:endCxn id="180228" idx="0"/>
          </p:cNvCxnSpPr>
          <p:nvPr/>
        </p:nvCxnSpPr>
        <p:spPr bwMode="auto">
          <a:xfrm>
            <a:off x="4602164" y="1792289"/>
            <a:ext cx="396875" cy="6810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8077200" y="1114426"/>
            <a:ext cx="2590800" cy="133191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PEPTIDE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NATRIURETICO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ATRIALE</a:t>
            </a:r>
          </a:p>
        </p:txBody>
      </p:sp>
      <p:cxnSp>
        <p:nvCxnSpPr>
          <p:cNvPr id="180231" name="AutoShape 7"/>
          <p:cNvCxnSpPr>
            <a:cxnSpLocks noChangeShapeType="1"/>
            <a:stCxn id="180230" idx="1"/>
          </p:cNvCxnSpPr>
          <p:nvPr/>
        </p:nvCxnSpPr>
        <p:spPr bwMode="auto">
          <a:xfrm flipH="1">
            <a:off x="4800600" y="1781176"/>
            <a:ext cx="3276600" cy="384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1558926" y="3789363"/>
            <a:ext cx="4410075" cy="122396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DIMINUIZIONE</a:t>
            </a:r>
          </a:p>
          <a:p>
            <a:pPr eaLnBrk="1" hangingPunct="1"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DELLA PRESSIONE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1524000" y="5805488"/>
            <a:ext cx="4140200" cy="1052512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RITENZIONE DI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SODIO E/O ACQUA</a:t>
            </a:r>
          </a:p>
        </p:txBody>
      </p:sp>
      <p:cxnSp>
        <p:nvCxnSpPr>
          <p:cNvPr id="180234" name="AutoShape 10"/>
          <p:cNvCxnSpPr>
            <a:cxnSpLocks noChangeShapeType="1"/>
            <a:stCxn id="180232" idx="2"/>
            <a:endCxn id="180233" idx="0"/>
          </p:cNvCxnSpPr>
          <p:nvPr/>
        </p:nvCxnSpPr>
        <p:spPr bwMode="auto">
          <a:xfrm flipH="1">
            <a:off x="3594101" y="5032376"/>
            <a:ext cx="169863" cy="754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6383338" y="5346700"/>
            <a:ext cx="3313112" cy="1511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RENINA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ANGIOTENSINA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ALDOSTERONE</a:t>
            </a:r>
          </a:p>
        </p:txBody>
      </p:sp>
      <p:cxnSp>
        <p:nvCxnSpPr>
          <p:cNvPr id="180236" name="AutoShape 12"/>
          <p:cNvCxnSpPr>
            <a:cxnSpLocks noChangeShapeType="1"/>
            <a:stCxn id="180235" idx="1"/>
          </p:cNvCxnSpPr>
          <p:nvPr/>
        </p:nvCxnSpPr>
        <p:spPr bwMode="auto">
          <a:xfrm flipH="1" flipV="1">
            <a:off x="3573464" y="5346700"/>
            <a:ext cx="2790825" cy="755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7175500" y="3573463"/>
            <a:ext cx="3492500" cy="10795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ADRENALINA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SNA SIMPATICO</a:t>
            </a:r>
          </a:p>
        </p:txBody>
      </p:sp>
      <p:cxnSp>
        <p:nvCxnSpPr>
          <p:cNvPr id="180238" name="AutoShape 14"/>
          <p:cNvCxnSpPr>
            <a:cxnSpLocks noChangeShapeType="1"/>
          </p:cNvCxnSpPr>
          <p:nvPr/>
        </p:nvCxnSpPr>
        <p:spPr bwMode="auto">
          <a:xfrm flipH="1">
            <a:off x="3719514" y="4149726"/>
            <a:ext cx="3436937" cy="12239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39" name="Rectangle 15"/>
          <p:cNvSpPr>
            <a:spLocks noChangeArrowheads="1"/>
          </p:cNvSpPr>
          <p:nvPr/>
        </p:nvSpPr>
        <p:spPr bwMode="auto">
          <a:xfrm>
            <a:off x="7032626" y="4725989"/>
            <a:ext cx="1084263" cy="574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000000"/>
                </a:solidFill>
              </a:rPr>
              <a:t>ADH</a:t>
            </a:r>
          </a:p>
        </p:txBody>
      </p:sp>
      <p:cxnSp>
        <p:nvCxnSpPr>
          <p:cNvPr id="180240" name="AutoShape 16"/>
          <p:cNvCxnSpPr>
            <a:cxnSpLocks noChangeShapeType="1"/>
            <a:stCxn id="180239" idx="1"/>
          </p:cNvCxnSpPr>
          <p:nvPr/>
        </p:nvCxnSpPr>
        <p:spPr bwMode="auto">
          <a:xfrm flipH="1">
            <a:off x="3648075" y="5013326"/>
            <a:ext cx="3365500" cy="3603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48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  <p:bldP spid="180228" grpId="0" animBg="1"/>
      <p:bldP spid="180230" grpId="0" animBg="1"/>
      <p:bldP spid="180232" grpId="0" animBg="1"/>
      <p:bldP spid="180233" grpId="0" animBg="1"/>
      <p:bldP spid="180235" grpId="0" animBg="1"/>
      <p:bldP spid="180237" grpId="0" animBg="1"/>
      <p:bldP spid="1802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BD972F-9DF7-4290-8DC4-D3229118CCC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MIDOLLARE DEL SURRENE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9763" y="1600200"/>
            <a:ext cx="8507412" cy="5257800"/>
          </a:xfrm>
        </p:spPr>
        <p:txBody>
          <a:bodyPr/>
          <a:lstStyle/>
          <a:p>
            <a:pPr eaLnBrk="1" hangingPunct="1"/>
            <a:r>
              <a:rPr lang="it-IT" altLang="it-IT" smtClean="0"/>
              <a:t>GANGLIO DEL SISTEMA NERVOSO SIMPATICO DISLOCATO DENTRO UN ORGANO ENDOCRINO </a:t>
            </a:r>
          </a:p>
          <a:p>
            <a:pPr eaLnBrk="1" hangingPunct="1"/>
            <a:r>
              <a:rPr lang="it-IT" altLang="it-IT" smtClean="0"/>
              <a:t>LOTTA O FUGA, STRESS IMMEDIATO</a:t>
            </a:r>
          </a:p>
          <a:p>
            <a:pPr eaLnBrk="1" hangingPunct="1"/>
            <a:r>
              <a:rPr lang="it-IT" altLang="it-IT" smtClean="0"/>
              <a:t>ADRENALINA, NORADRENALINA</a:t>
            </a:r>
          </a:p>
          <a:p>
            <a:pPr eaLnBrk="1" hangingPunct="1"/>
            <a:r>
              <a:rPr lang="it-IT" altLang="it-IT" smtClean="0"/>
              <a:t>AUMENTANO LA FREQUENZA CARDIACA, LA PRESSIONE SANGUIGNA, I LIVELLI DI GLUCOSIO EMATICO E DILATANO LE VIE AEREE</a:t>
            </a:r>
          </a:p>
        </p:txBody>
      </p:sp>
    </p:spTree>
    <p:extLst>
      <p:ext uri="{BB962C8B-B14F-4D97-AF65-F5344CB8AC3E}">
        <p14:creationId xmlns:p14="http://schemas.microsoft.com/office/powerpoint/2010/main" val="28057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C009BB-02A0-4A9A-AC87-BD8C127F726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it-IT" altLang="it-IT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AZIONE DELL’ADRENALINA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600200"/>
            <a:ext cx="8686800" cy="5257800"/>
          </a:xfrm>
        </p:spPr>
        <p:txBody>
          <a:bodyPr/>
          <a:lstStyle/>
          <a:p>
            <a:pPr eaLnBrk="1" hangingPunct="1"/>
            <a:r>
              <a:rPr lang="it-IT" altLang="it-IT" smtClean="0"/>
              <a:t>CUORE: AUMENTA FREQUENZA</a:t>
            </a:r>
          </a:p>
          <a:p>
            <a:pPr eaLnBrk="1" hangingPunct="1"/>
            <a:r>
              <a:rPr lang="it-IT" altLang="it-IT" smtClean="0"/>
              <a:t>MUSCOLO E CUORE: VASODILATA</a:t>
            </a:r>
          </a:p>
          <a:p>
            <a:pPr eaLnBrk="1" hangingPunct="1"/>
            <a:r>
              <a:rPr lang="it-IT" altLang="it-IT" smtClean="0"/>
              <a:t>FEGATO/ADIPOCITI: AUMENTA GLICEMIA</a:t>
            </a:r>
          </a:p>
          <a:p>
            <a:pPr eaLnBrk="1" hangingPunct="1"/>
            <a:r>
              <a:rPr lang="it-IT" altLang="it-IT" smtClean="0"/>
              <a:t>CUTE: VASOCOSTRINGE</a:t>
            </a:r>
          </a:p>
          <a:p>
            <a:pPr eaLnBrk="1" hangingPunct="1"/>
            <a:r>
              <a:rPr lang="it-IT" altLang="it-IT" smtClean="0"/>
              <a:t>PILOEREZIONE</a:t>
            </a:r>
          </a:p>
          <a:p>
            <a:pPr eaLnBrk="1" hangingPunct="1"/>
            <a:r>
              <a:rPr lang="it-IT" altLang="it-IT" smtClean="0"/>
              <a:t>VIE AEREE, DIGERENTE, VESCICA: RILASCIA MUSCOLATURA NON VOLONTARIA</a:t>
            </a:r>
          </a:p>
          <a:p>
            <a:pPr eaLnBrk="1" hangingPunct="1">
              <a:buFontTx/>
              <a:buNone/>
            </a:pPr>
            <a:endParaRPr lang="it-IT" altLang="it-IT" sz="800"/>
          </a:p>
          <a:p>
            <a:pPr eaLnBrk="1" hangingPunct="1">
              <a:buFontTx/>
              <a:buNone/>
            </a:pPr>
            <a:r>
              <a:rPr lang="it-IT" altLang="it-IT" smtClean="0"/>
              <a:t>	CIOE’: ATTACCO/FUGA!</a:t>
            </a:r>
          </a:p>
        </p:txBody>
      </p:sp>
    </p:spTree>
    <p:extLst>
      <p:ext uri="{BB962C8B-B14F-4D97-AF65-F5344CB8AC3E}">
        <p14:creationId xmlns:p14="http://schemas.microsoft.com/office/powerpoint/2010/main" val="17501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6288F-D10F-43C2-9D9B-995FD06CF36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pic>
        <p:nvPicPr>
          <p:cNvPr id="37891" name="Picture 4" descr="tiroide  eparatiroidi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3" y="0"/>
            <a:ext cx="5664200" cy="6858000"/>
          </a:xfrm>
          <a:noFill/>
        </p:spPr>
      </p:pic>
      <p:sp>
        <p:nvSpPr>
          <p:cNvPr id="37892" name="AutoShape 3"/>
          <p:cNvSpPr>
            <a:spLocks noChangeArrowheads="1"/>
          </p:cNvSpPr>
          <p:nvPr/>
        </p:nvSpPr>
        <p:spPr bwMode="auto">
          <a:xfrm rot="-1464164">
            <a:off x="7866064" y="4514851"/>
            <a:ext cx="2232025" cy="792163"/>
          </a:xfrm>
          <a:prstGeom prst="leftArrow">
            <a:avLst>
              <a:gd name="adj1" fmla="val 50000"/>
              <a:gd name="adj2" fmla="val 70441"/>
            </a:avLst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 rot="-8828278">
            <a:off x="1631951" y="4149726"/>
            <a:ext cx="2232025" cy="792163"/>
          </a:xfrm>
          <a:prstGeom prst="leftArrow">
            <a:avLst>
              <a:gd name="adj1" fmla="val 50000"/>
              <a:gd name="adj2" fmla="val 70441"/>
            </a:avLst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15130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FB4F97-56F6-4E45-9CA5-21AAB2B2CCB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8040688" y="274639"/>
            <a:ext cx="2170112" cy="1785937"/>
          </a:xfrm>
        </p:spPr>
        <p:txBody>
          <a:bodyPr/>
          <a:lstStyle/>
          <a:p>
            <a:pPr eaLnBrk="1" hangingPunct="1"/>
            <a:r>
              <a:rPr lang="it-IT" altLang="it-IT" smtClean="0"/>
              <a:t>T3</a:t>
            </a:r>
            <a:br>
              <a:rPr lang="it-IT" altLang="it-IT" smtClean="0"/>
            </a:br>
            <a:r>
              <a:rPr lang="it-IT" altLang="it-IT" smtClean="0"/>
              <a:t>T4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0363" y="0"/>
            <a:ext cx="6121400" cy="6858000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altLang="it-IT" smtClean="0"/>
          </a:p>
        </p:txBody>
      </p:sp>
      <p:pic>
        <p:nvPicPr>
          <p:cNvPr id="38917" name="Picture 4" descr="310px-Thyroid_system-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-26988"/>
            <a:ext cx="61214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AutoShape 5"/>
          <p:cNvSpPr>
            <a:spLocks noChangeArrowheads="1"/>
          </p:cNvSpPr>
          <p:nvPr/>
        </p:nvSpPr>
        <p:spPr bwMode="auto">
          <a:xfrm>
            <a:off x="6024563" y="4652964"/>
            <a:ext cx="1079500" cy="574675"/>
          </a:xfrm>
          <a:prstGeom prst="leftArrow">
            <a:avLst>
              <a:gd name="adj1" fmla="val 50000"/>
              <a:gd name="adj2" fmla="val 46961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37224" name="AutoShape 8"/>
          <p:cNvSpPr>
            <a:spLocks noChangeArrowheads="1"/>
          </p:cNvSpPr>
          <p:nvPr/>
        </p:nvSpPr>
        <p:spPr bwMode="auto">
          <a:xfrm rot="8289291">
            <a:off x="1847850" y="2781300"/>
            <a:ext cx="1079500" cy="287338"/>
          </a:xfrm>
          <a:prstGeom prst="leftArrow">
            <a:avLst>
              <a:gd name="adj1" fmla="val 50000"/>
              <a:gd name="adj2" fmla="val 93922"/>
            </a:avLst>
          </a:pr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1175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DA741-B7FA-4D88-A792-7DC01A38820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CALCITONINA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68413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altLang="it-IT" smtClean="0"/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ABBASSA LA CONCENTRAZIONE DI CALCIO NEL SANGUE</a:t>
            </a:r>
          </a:p>
          <a:p>
            <a:pPr eaLnBrk="1" hangingPunct="1">
              <a:lnSpc>
                <a:spcPct val="90000"/>
              </a:lnSpc>
            </a:pPr>
            <a:endParaRPr lang="it-IT" altLang="it-IT" smtClean="0"/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CONTRASTA GLI EFFETTI DEL PARATORMONE (PTH) PRODOTTO DALLE PARATIROIDI</a:t>
            </a:r>
          </a:p>
        </p:txBody>
      </p:sp>
    </p:spTree>
    <p:extLst>
      <p:ext uri="{BB962C8B-B14F-4D97-AF65-F5344CB8AC3E}">
        <p14:creationId xmlns:p14="http://schemas.microsoft.com/office/powerpoint/2010/main" val="35245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F0920D-F106-4296-B331-64ED26F6B5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1" y="2565400"/>
            <a:ext cx="5148263" cy="4826000"/>
          </a:xfrm>
        </p:spPr>
        <p:txBody>
          <a:bodyPr/>
          <a:lstStyle/>
          <a:p>
            <a:pPr eaLnBrk="1" hangingPunct="1"/>
            <a:r>
              <a:rPr lang="it-IT" altLang="it-IT" smtClean="0"/>
              <a:t>LE PARATIROIDI SONO 4 GHIANDOLE POSIZIONATE DIETRO LA TIROIDE</a:t>
            </a:r>
          </a:p>
          <a:p>
            <a:pPr eaLnBrk="1" hangingPunct="1"/>
            <a:r>
              <a:rPr lang="it-IT" altLang="it-IT" smtClean="0"/>
              <a:t>PRODUCONO IL PARATORMONE (PTH)</a:t>
            </a:r>
          </a:p>
        </p:txBody>
      </p:sp>
      <p:pic>
        <p:nvPicPr>
          <p:cNvPr id="40964" name="Picture 3" descr="ANd9GcQoGNhaoDIi0KbBsGbRvpJGq5QDdc0_xpJcdz9XarvJFyCnllJY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820989"/>
            <a:ext cx="43561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208463" y="127000"/>
            <a:ext cx="38862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>
                <a:solidFill>
                  <a:schemeClr val="tx2"/>
                </a:solidFill>
              </a:rPr>
              <a:t>PARATIROIDI</a:t>
            </a:r>
          </a:p>
        </p:txBody>
      </p:sp>
    </p:spTree>
    <p:extLst>
      <p:ext uri="{BB962C8B-B14F-4D97-AF65-F5344CB8AC3E}">
        <p14:creationId xmlns:p14="http://schemas.microsoft.com/office/powerpoint/2010/main" val="38215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F9F2F6-E292-4B2D-8F7D-9205F461926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PTH - PARATORMONE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6413" y="1557338"/>
            <a:ext cx="8640762" cy="5300662"/>
          </a:xfrm>
        </p:spPr>
        <p:txBody>
          <a:bodyPr/>
          <a:lstStyle/>
          <a:p>
            <a:pPr marL="0" indent="0">
              <a:buNone/>
            </a:pPr>
            <a:r>
              <a:rPr lang="it-IT" altLang="it-IT"/>
              <a:t>AUMENTA LA CONCENTRAZIONE DI CALCIO NEL SANGUE </a:t>
            </a:r>
          </a:p>
          <a:p>
            <a:pPr marL="0" indent="0">
              <a:buNone/>
            </a:pPr>
            <a:endParaRPr lang="it-IT" altLang="it-IT"/>
          </a:p>
          <a:p>
            <a:pPr marL="0" indent="0">
              <a:buNone/>
            </a:pPr>
            <a:r>
              <a:rPr lang="it-IT" altLang="it-IT"/>
              <a:t>CONTRASTA GLI EFFETTI DELLA CALCITONINA PRODOTTA DALLA TIROIDE</a:t>
            </a:r>
          </a:p>
        </p:txBody>
      </p:sp>
    </p:spTree>
    <p:extLst>
      <p:ext uri="{BB962C8B-B14F-4D97-AF65-F5344CB8AC3E}">
        <p14:creationId xmlns:p14="http://schemas.microsoft.com/office/powerpoint/2010/main" val="14394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2A189-84A3-4B8D-9496-9F89E3D397D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VIT D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it-IT" altLang="it-IT" smtClean="0"/>
              <a:t>FAVORISCE I PROCESSI DI MINERALIZZAZIONE DELL’OSSO </a:t>
            </a:r>
          </a:p>
          <a:p>
            <a:pPr marL="0" indent="0">
              <a:buNone/>
            </a:pPr>
            <a:endParaRPr lang="it-IT" altLang="it-IT" smtClean="0"/>
          </a:p>
          <a:p>
            <a:pPr marL="0" indent="0">
              <a:buNone/>
            </a:pPr>
            <a:r>
              <a:rPr lang="it-IT" altLang="it-IT" smtClean="0"/>
              <a:t>AUMENTA LA CONCENTRAZIONE DI CALCIO NEL SANGUE</a:t>
            </a:r>
          </a:p>
          <a:p>
            <a:pPr marL="0" indent="0">
              <a:buNone/>
            </a:pPr>
            <a:endParaRPr lang="it-IT" altLang="it-IT" smtClean="0"/>
          </a:p>
          <a:p>
            <a:pPr marL="0" indent="0">
              <a:buNone/>
            </a:pPr>
            <a:r>
              <a:rPr lang="it-IT" altLang="it-IT" smtClean="0"/>
              <a:t>RUOLO MODULATORE DEL SIST. IMMUNITARIO (INFEZIONI, TUMORI) E DEL SIST NERVOSO (UMORE)</a:t>
            </a:r>
          </a:p>
        </p:txBody>
      </p:sp>
    </p:spTree>
    <p:extLst>
      <p:ext uri="{BB962C8B-B14F-4D97-AF65-F5344CB8AC3E}">
        <p14:creationId xmlns:p14="http://schemas.microsoft.com/office/powerpoint/2010/main" val="16272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F6395B-2716-4CF9-9A7D-0495DEB280B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METABOLISMO DEL CALCIO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76" y="1600200"/>
            <a:ext cx="8893175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/>
              <a:t>STRUTTURALE: E’ FISSATO NELLE OSSA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MEDIATORE DEI MESSAGGI (NERVOSI, MUSCOLARI, INTRACELLULARI,…)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LA CONCENTRAZIONE DEVE RIMANERE IN UN PRECISO RANGE (9,0-10,5mg/dl)</a:t>
            </a:r>
          </a:p>
          <a:p>
            <a:pPr eaLnBrk="1" hangingPunct="1">
              <a:lnSpc>
                <a:spcPct val="90000"/>
              </a:lnSpc>
            </a:pPr>
            <a:endParaRPr lang="it-IT" altLang="it-IT" sz="1000"/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PTH E VIT. D AUMENTANO LA CONCENTRAZIONE DI CALCIO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CALCITONINA ABBASSA LA CONCENTRAZIONE DI CALCIO</a:t>
            </a:r>
          </a:p>
        </p:txBody>
      </p:sp>
    </p:spTree>
    <p:extLst>
      <p:ext uri="{BB962C8B-B14F-4D97-AF65-F5344CB8AC3E}">
        <p14:creationId xmlns:p14="http://schemas.microsoft.com/office/powerpoint/2010/main" val="31507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Widescreen</PresentationFormat>
  <Paragraphs>168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Tema di Office</vt:lpstr>
      <vt:lpstr>SISTEMA ENDOCRINO 3 TIROIDE E PANCREAS </vt:lpstr>
      <vt:lpstr>TIROIDE E PARATIROIDI</vt:lpstr>
      <vt:lpstr>Presentazione standard di PowerPoint</vt:lpstr>
      <vt:lpstr>T3 T4</vt:lpstr>
      <vt:lpstr>CALCITONINA</vt:lpstr>
      <vt:lpstr>Presentazione standard di PowerPoint</vt:lpstr>
      <vt:lpstr>PTH - PARATORMONE</vt:lpstr>
      <vt:lpstr>VIT D</vt:lpstr>
      <vt:lpstr>METABOLISMO DEL CALCIO</vt:lpstr>
      <vt:lpstr>Presentazione standard di PowerPoint</vt:lpstr>
      <vt:lpstr>Presentazione standard di PowerPoint</vt:lpstr>
      <vt:lpstr>IL SURRENE APPARTIENE AL RENE YANG (“IL CAPPELLO DEL RENE”)</vt:lpstr>
      <vt:lpstr>IPOFISI 2 - ACTH</vt:lpstr>
      <vt:lpstr>Presentazione standard di PowerPoint</vt:lpstr>
      <vt:lpstr>CORTISOLO</vt:lpstr>
      <vt:lpstr>CORTISOLO E SISTEMA IMMUNITARIO</vt:lpstr>
      <vt:lpstr>CONTROLLO DELLA GLICEMIA</vt:lpstr>
      <vt:lpstr>ALDOSTERONE</vt:lpstr>
      <vt:lpstr>RENINA-ANGIOTENSINA-ALDOSTERONE</vt:lpstr>
      <vt:lpstr>ALDOSTERONE</vt:lpstr>
      <vt:lpstr>ADH</vt:lpstr>
      <vt:lpstr>METABOLISMO URINARIO</vt:lpstr>
      <vt:lpstr>MIDOLLARE DEL SURRENE</vt:lpstr>
      <vt:lpstr>AZIONE DELL’ADRENALINA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ENDOCRINO 3 TIROIDE E PANCREAS </dc:title>
  <dc:creator>Utente</dc:creator>
  <cp:lastModifiedBy>Utente</cp:lastModifiedBy>
  <cp:revision>1</cp:revision>
  <dcterms:created xsi:type="dcterms:W3CDTF">2022-03-06T14:11:55Z</dcterms:created>
  <dcterms:modified xsi:type="dcterms:W3CDTF">2022-03-06T14:12:11Z</dcterms:modified>
</cp:coreProperties>
</file>