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AFF-FCD0-4ACD-8027-527BA32EFA8A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8C03-6C76-4E6E-8CB4-FA8324521E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73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AFF-FCD0-4ACD-8027-527BA32EFA8A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8C03-6C76-4E6E-8CB4-FA8324521E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90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AFF-FCD0-4ACD-8027-527BA32EFA8A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8C03-6C76-4E6E-8CB4-FA8324521E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09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AFF-FCD0-4ACD-8027-527BA32EFA8A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8C03-6C76-4E6E-8CB4-FA8324521E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04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AFF-FCD0-4ACD-8027-527BA32EFA8A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8C03-6C76-4E6E-8CB4-FA8324521E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11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AFF-FCD0-4ACD-8027-527BA32EFA8A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8C03-6C76-4E6E-8CB4-FA8324521E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04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AFF-FCD0-4ACD-8027-527BA32EFA8A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8C03-6C76-4E6E-8CB4-FA8324521E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73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AFF-FCD0-4ACD-8027-527BA32EFA8A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8C03-6C76-4E6E-8CB4-FA8324521E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1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AFF-FCD0-4ACD-8027-527BA32EFA8A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8C03-6C76-4E6E-8CB4-FA8324521E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26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AFF-FCD0-4ACD-8027-527BA32EFA8A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8C03-6C76-4E6E-8CB4-FA8324521E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9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AFF-FCD0-4ACD-8027-527BA32EFA8A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8C03-6C76-4E6E-8CB4-FA8324521E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82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F8AFF-FCD0-4ACD-8027-527BA32EFA8A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8C03-6C76-4E6E-8CB4-FA8324521E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4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D0664B-F514-426A-A232-87FFB16CADB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/>
            <a:r>
              <a:rPr lang="it-IT" altLang="it-IT" sz="4400" dirty="0"/>
              <a:t>SISTEMA ENDOCRINO</a:t>
            </a:r>
            <a:br>
              <a:rPr lang="it-IT" altLang="it-IT" sz="4400" dirty="0"/>
            </a:br>
            <a:r>
              <a:rPr lang="it-IT" altLang="it-IT" sz="4400" dirty="0"/>
              <a:t>2 IPOTALAMO IPOFISI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92625"/>
            <a:ext cx="9144000" cy="1752600"/>
          </a:xfrm>
          <a:noFill/>
        </p:spPr>
        <p:txBody>
          <a:bodyPr/>
          <a:lstStyle/>
          <a:p>
            <a:pPr eaLnBrk="1" hangingPunct="1"/>
            <a:r>
              <a:rPr lang="it-IT" altLang="it-IT" sz="3200"/>
              <a:t>PRANIC HEALING </a:t>
            </a:r>
          </a:p>
          <a:p>
            <a:pPr eaLnBrk="1" hangingPunct="1"/>
            <a:endParaRPr lang="it-IT" altLang="it-IT" sz="3200"/>
          </a:p>
          <a:p>
            <a:pPr algn="r" eaLnBrk="1" hangingPunct="1"/>
            <a:r>
              <a:rPr lang="it-IT" altLang="it-IT" sz="3200"/>
              <a:t>DOTT. SIGFRIDO FORCELLINI</a:t>
            </a:r>
          </a:p>
        </p:txBody>
      </p:sp>
    </p:spTree>
    <p:extLst>
      <p:ext uri="{BB962C8B-B14F-4D97-AF65-F5344CB8AC3E}">
        <p14:creationId xmlns:p14="http://schemas.microsoft.com/office/powerpoint/2010/main" val="329831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61C63B-4624-4405-AF2D-223940F45E9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69875"/>
            <a:ext cx="8291512" cy="1143000"/>
          </a:xfrm>
        </p:spPr>
        <p:txBody>
          <a:bodyPr/>
          <a:lstStyle/>
          <a:p>
            <a:pPr eaLnBrk="1" hangingPunct="1"/>
            <a:r>
              <a:rPr lang="it-IT" altLang="it-IT"/>
              <a:t>IPOFISI 2 - ACTH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0514" y="1268414"/>
            <a:ext cx="8999537" cy="563403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it-IT" altLang="it-IT" sz="2400"/>
              <a:t>ORMONE ADENO-CORTICO-TROPO CHE STIMOLA LA CORTICALE DEL SURRENE A PRODURRE CORTISOLO E ANDROGENI SURRENALI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2400"/>
              <a:t>IL RILASCIO E’ STIMOLATO DAL CRH IPOTALAMICO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2400"/>
              <a:t>CONTROLLO A FEEDBACK NEGATIVO (</a:t>
            </a:r>
            <a:r>
              <a:rPr lang="it-IT" altLang="it-IT" sz="2400" u="sng"/>
              <a:t>INATTIVATO DALLO STRESS</a:t>
            </a:r>
            <a:r>
              <a:rPr lang="it-IT" altLang="it-IT" sz="2400"/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2400"/>
              <a:t>DERIVA DAL PRO-ORMONE POMC (PRO-OPIO-MELANO-CORTINA) CHE CONTIENE ANCHE 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it-IT" sz="2000">
                <a:cs typeface="Tahoma" panose="020B0604030504040204" pitchFamily="34" charset="0"/>
              </a:rPr>
              <a:t>β</a:t>
            </a:r>
            <a:r>
              <a:rPr lang="it-IT" altLang="it-IT" sz="2000">
                <a:cs typeface="Tahoma" panose="020B0604030504040204" pitchFamily="34" charset="0"/>
              </a:rPr>
              <a:t>-ENDORFINE</a:t>
            </a:r>
          </a:p>
          <a:p>
            <a:pPr lvl="1" eaLnBrk="1" hangingPunct="1">
              <a:lnSpc>
                <a:spcPct val="120000"/>
              </a:lnSpc>
            </a:pPr>
            <a:r>
              <a:rPr lang="it-IT" altLang="it-IT" sz="2000">
                <a:cs typeface="Tahoma" panose="020B0604030504040204" pitchFamily="34" charset="0"/>
              </a:rPr>
              <a:t>MSH (</a:t>
            </a:r>
            <a:r>
              <a:rPr lang="it-IT" altLang="it-IT" sz="2000"/>
              <a:t>ORMONE STIMOLANTE I MELANOCITI)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it-IT" sz="2000">
                <a:cs typeface="Tahoma" panose="020B0604030504040204" pitchFamily="34" charset="0"/>
              </a:rPr>
              <a:t>β</a:t>
            </a:r>
            <a:r>
              <a:rPr lang="it-IT" altLang="it-IT" sz="2000">
                <a:cs typeface="Tahoma" panose="020B0604030504040204" pitchFamily="34" charset="0"/>
              </a:rPr>
              <a:t>-LIPOTROPINA (FUNZ SCONOSCIUTA)</a:t>
            </a:r>
            <a:endParaRPr lang="el-GR" altLang="it-IT" sz="2000">
              <a:cs typeface="Tahoma" panose="020B0604030504040204" pitchFamily="34" charset="0"/>
            </a:endParaRP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774826" y="6021388"/>
            <a:ext cx="85693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it-IT" altLang="it-IT"/>
          </a:p>
          <a:p>
            <a:pPr eaLnBrk="1" hangingPunct="1">
              <a:lnSpc>
                <a:spcPct val="90000"/>
              </a:lnSpc>
            </a:pPr>
            <a:endParaRPr lang="it-IT" altLang="it-IT"/>
          </a:p>
          <a:p>
            <a:pPr eaLnBrk="1" hangingPunct="1">
              <a:lnSpc>
                <a:spcPct val="90000"/>
              </a:lnSpc>
            </a:pPr>
            <a:endParaRPr lang="it-IT" altLang="it-IT" sz="2400"/>
          </a:p>
          <a:p>
            <a:pPr eaLnBrk="1" hangingPunct="1">
              <a:lnSpc>
                <a:spcPct val="90000"/>
              </a:lnSpc>
            </a:pPr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42446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0E84ED-CA65-4086-B37D-BDFC26B7B79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035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4000"/>
              <a:t>ASSE IPOTALAMO-IPOFISI-SURRENE</a:t>
            </a:r>
          </a:p>
        </p:txBody>
      </p:sp>
      <p:pic>
        <p:nvPicPr>
          <p:cNvPr id="28676" name="Picture 4" descr="interazione ipofisi org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8" t="10498" b="47244"/>
          <a:stretch>
            <a:fillRect/>
          </a:stretch>
        </p:blipFill>
        <p:spPr bwMode="auto">
          <a:xfrm>
            <a:off x="2711451" y="1860551"/>
            <a:ext cx="4968875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528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3FF865-2772-4CA8-AB5F-917F29B7963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45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/>
              <a:t>IPOFISI 3 - GH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25538"/>
            <a:ext cx="8229600" cy="57324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altLang="it-IT"/>
          </a:p>
          <a:p>
            <a:pPr eaLnBrk="1" hangingPunct="1">
              <a:lnSpc>
                <a:spcPct val="80000"/>
              </a:lnSpc>
            </a:pPr>
            <a:r>
              <a:rPr lang="it-IT" altLang="it-IT"/>
              <a:t>GROW-HORMON, ORMONE DELLA CRESCITA</a:t>
            </a:r>
          </a:p>
          <a:p>
            <a:pPr eaLnBrk="1" hangingPunct="1">
              <a:lnSpc>
                <a:spcPct val="80000"/>
              </a:lnSpc>
            </a:pPr>
            <a:endParaRPr lang="it-IT" altLang="it-IT"/>
          </a:p>
          <a:p>
            <a:pPr eaLnBrk="1" hangingPunct="1">
              <a:lnSpc>
                <a:spcPct val="80000"/>
              </a:lnSpc>
            </a:pPr>
            <a:r>
              <a:rPr lang="it-IT" altLang="it-IT"/>
              <a:t>PROMUOVE LA CRESCITA DEL CORPO UMANO DALL’INFANZIA IN POI</a:t>
            </a:r>
          </a:p>
          <a:p>
            <a:pPr eaLnBrk="1" hangingPunct="1">
              <a:lnSpc>
                <a:spcPct val="80000"/>
              </a:lnSpc>
            </a:pPr>
            <a:endParaRPr lang="it-IT" altLang="it-IT"/>
          </a:p>
          <a:p>
            <a:pPr eaLnBrk="1" hangingPunct="1">
              <a:lnSpc>
                <a:spcPct val="80000"/>
              </a:lnSpc>
            </a:pPr>
            <a:r>
              <a:rPr lang="it-IT" altLang="it-IT"/>
              <a:t>RILASCIO PULSATILE DURANTE SONNO PROFONDO SOPRATTUTTO NEL BAMBINO</a:t>
            </a:r>
          </a:p>
        </p:txBody>
      </p:sp>
    </p:spTree>
    <p:extLst>
      <p:ext uri="{BB962C8B-B14F-4D97-AF65-F5344CB8AC3E}">
        <p14:creationId xmlns:p14="http://schemas.microsoft.com/office/powerpoint/2010/main" val="398423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1F8E4D-A7E7-49E8-916F-268BADA498C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/>
          </a:p>
        </p:txBody>
      </p:sp>
      <p:pic>
        <p:nvPicPr>
          <p:cNvPr id="30723" name="Picture 4" descr="interazione ipofisi organi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4" t="50919"/>
          <a:stretch>
            <a:fillRect/>
          </a:stretch>
        </p:blipFill>
        <p:spPr>
          <a:xfrm>
            <a:off x="2640013" y="1773238"/>
            <a:ext cx="4940300" cy="6138862"/>
          </a:xfrm>
          <a:noFill/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703388" y="274638"/>
            <a:ext cx="8964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chemeClr val="tx2"/>
                </a:solidFill>
              </a:rPr>
              <a:t>ASSE IPOTALAMO-IPOFISI-GROW HORMON</a:t>
            </a:r>
          </a:p>
        </p:txBody>
      </p:sp>
    </p:spTree>
    <p:extLst>
      <p:ext uri="{BB962C8B-B14F-4D97-AF65-F5344CB8AC3E}">
        <p14:creationId xmlns:p14="http://schemas.microsoft.com/office/powerpoint/2010/main" val="17701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024991-6834-44A7-BD5A-DEFE0E048A2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IPOFISI 4 E 5 – LH, FSH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375" y="1411288"/>
            <a:ext cx="8686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it-IT" altLang="it-IT"/>
              <a:t>ORMONE LUTEINIZZANTE E ORMONE STIMOLANTE IL FOLLICOLO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it-IT"/>
              <a:t>AGISCONO SU OVAIO E TESTICOLO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/>
              <a:t>PRODUZIONE DI SPERMATOZOI E OVULI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/>
              <a:t>PRODUZIONE DI ORMONI GONADICI (ESTROGENO, PROGESTERONE, TESTOSTERONE) CHE A LORO VOLTA AGISCONO SUI TESSUTI PERIFERICI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it-IT"/>
              <a:t>STRESS, STAGIONE, CALORE/LUCE</a:t>
            </a:r>
          </a:p>
        </p:txBody>
      </p:sp>
    </p:spTree>
    <p:extLst>
      <p:ext uri="{BB962C8B-B14F-4D97-AF65-F5344CB8AC3E}">
        <p14:creationId xmlns:p14="http://schemas.microsoft.com/office/powerpoint/2010/main" val="28861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729E87-5470-4D24-A56B-C20A1E2A0E5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IPOFISI 6 - PRL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68414"/>
            <a:ext cx="9144000" cy="5661025"/>
          </a:xfrm>
        </p:spPr>
        <p:txBody>
          <a:bodyPr/>
          <a:lstStyle/>
          <a:p>
            <a:pPr eaLnBrk="1" hangingPunct="1"/>
            <a:r>
              <a:rPr lang="it-IT" altLang="it-IT"/>
              <a:t>PRO-LATTINA, PROMUOVE LA PRODUZIONE DEL LATTE MATERNO</a:t>
            </a:r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/>
              <a:t>INIBISCE IL CICLO MESTRUALE </a:t>
            </a:r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/>
              <a:t>LA SUZIONE DEL CAPEZZOLO E ALTRI STIMOLI ESTERNI (PIANTO DEL NEONATO) ATTIVANO L’IPOTALAMO CHE AUMENTA LA PRL</a:t>
            </a:r>
          </a:p>
        </p:txBody>
      </p:sp>
    </p:spTree>
    <p:extLst>
      <p:ext uri="{BB962C8B-B14F-4D97-AF65-F5344CB8AC3E}">
        <p14:creationId xmlns:p14="http://schemas.microsoft.com/office/powerpoint/2010/main" val="38693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A9DE77-8B1E-48AC-924A-64A4EA412A7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NEUROIPOFISI 1 - OSSITOCINA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it-IT" altLang="it-IT"/>
              <a:t>STIMOLA LA CONTRAZIONE DEL MUSCOLO LISCIO DELLE GHIANDOLE MAMMARIE E DELL’UTERO (LATTAZIONE E FUORIUSCITA DI FETO E PLACENTA)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it-IT"/>
              <a:t>STIMOLATA DAL RIFLESSO DI SUZIONE DEL CAPEZZOLO E DAGLI IMPULSI NERVOSI DEGLI ORGANI RIPRODUTTIVI DURANTE IL PARTO</a:t>
            </a:r>
          </a:p>
        </p:txBody>
      </p:sp>
    </p:spTree>
    <p:extLst>
      <p:ext uri="{BB962C8B-B14F-4D97-AF65-F5344CB8AC3E}">
        <p14:creationId xmlns:p14="http://schemas.microsoft.com/office/powerpoint/2010/main" val="39235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04E342-762C-4CD3-B315-6C414C3E976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NEUROIPOFISI 2 - ADH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it-IT" altLang="it-IT"/>
              <a:t>ORMONE A-DIURETICO, ADIURETINA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/>
              <a:t>STIMOLATO DALL’AUMENTO DELLA CONCENTRAZIONE E DALLA DIMINUIZIONE DEL VOLUME DI SANGUE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/>
              <a:t>RIASSORBIMENTO DI ACQUA A LIVELLO RENALE (URINA IPERTONICA E AUMENTO DEL CONTENUTO DI ACQUA DEL SANGUE)</a:t>
            </a:r>
          </a:p>
        </p:txBody>
      </p:sp>
    </p:spTree>
    <p:extLst>
      <p:ext uri="{BB962C8B-B14F-4D97-AF65-F5344CB8AC3E}">
        <p14:creationId xmlns:p14="http://schemas.microsoft.com/office/powerpoint/2010/main" val="3391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6C8720-5D65-4910-9B2E-AF6449A2F33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/>
          </a:p>
        </p:txBody>
      </p:sp>
      <p:pic>
        <p:nvPicPr>
          <p:cNvPr id="35844" name="Picture 4" descr="3827217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-625475"/>
            <a:ext cx="7543800" cy="7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359151" y="3933826"/>
            <a:ext cx="576263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/>
              <a:t>GH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8401050" y="4408488"/>
            <a:ext cx="647700" cy="315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/>
              <a:t>PRL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016500" y="1309689"/>
            <a:ext cx="719138" cy="2444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200">
                <a:solidFill>
                  <a:schemeClr val="bg1"/>
                </a:solidFill>
              </a:rPr>
              <a:t>CRH</a:t>
            </a:r>
          </a:p>
        </p:txBody>
      </p:sp>
      <p:sp>
        <p:nvSpPr>
          <p:cNvPr id="35848" name="Titolo 11"/>
          <p:cNvSpPr>
            <a:spLocks noGrp="1"/>
          </p:cNvSpPr>
          <p:nvPr>
            <p:ph type="title"/>
          </p:nvPr>
        </p:nvSpPr>
        <p:spPr>
          <a:xfrm>
            <a:off x="1703389" y="1064971"/>
            <a:ext cx="2232025" cy="286232"/>
          </a:xfrm>
          <a:solidFill>
            <a:schemeClr val="bg1"/>
          </a:solidFill>
        </p:spPr>
        <p:txBody>
          <a:bodyPr>
            <a:spAutoFit/>
          </a:bodyPr>
          <a:lstStyle/>
          <a:p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82001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0906A6-42B8-4927-809C-655A8C23AC5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333376"/>
            <a:ext cx="7772400" cy="1470025"/>
          </a:xfrm>
        </p:spPr>
        <p:txBody>
          <a:bodyPr anchor="ctr"/>
          <a:lstStyle/>
          <a:p>
            <a:pPr eaLnBrk="1" hangingPunct="1"/>
            <a:r>
              <a:rPr lang="it-IT" altLang="it-IT" sz="4000"/>
              <a:t>IPOTALAMO</a:t>
            </a:r>
            <a:br>
              <a:rPr lang="it-IT" altLang="it-IT" sz="4000"/>
            </a:br>
            <a:r>
              <a:rPr lang="it-IT" altLang="it-IT" sz="4000"/>
              <a:t>IPOFISI</a:t>
            </a:r>
          </a:p>
        </p:txBody>
      </p:sp>
      <p:pic>
        <p:nvPicPr>
          <p:cNvPr id="19460" name="Picture 4" descr="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19326"/>
            <a:ext cx="50768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 txBox="1">
            <a:spLocks noChangeArrowheads="1"/>
          </p:cNvSpPr>
          <p:nvPr/>
        </p:nvSpPr>
        <p:spPr bwMode="auto">
          <a:xfrm>
            <a:off x="6672263" y="2060576"/>
            <a:ext cx="3960812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chemeClr val="tx2"/>
                </a:solidFill>
              </a:rPr>
              <a:t>L’INTERFACCIA TRA SISTEMA NERVOSO E ENDOCRINO</a:t>
            </a:r>
          </a:p>
        </p:txBody>
      </p:sp>
    </p:spTree>
    <p:extLst>
      <p:ext uri="{BB962C8B-B14F-4D97-AF65-F5344CB8AC3E}">
        <p14:creationId xmlns:p14="http://schemas.microsoft.com/office/powerpoint/2010/main" val="398433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698FE2-6477-4EEF-B366-C7E4DD80B3D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pic>
        <p:nvPicPr>
          <p:cNvPr id="20483" name="Picture 7" descr="ipotalamo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-2692400"/>
            <a:ext cx="8755063" cy="9550400"/>
          </a:xfrm>
          <a:noFill/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159376" y="5516564"/>
            <a:ext cx="1152525" cy="71913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NEURO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IPOFISI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666875" y="5876925"/>
            <a:ext cx="1333500" cy="692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ADENO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IPOFISI</a:t>
            </a:r>
          </a:p>
        </p:txBody>
      </p:sp>
    </p:spTree>
    <p:extLst>
      <p:ext uri="{BB962C8B-B14F-4D97-AF65-F5344CB8AC3E}">
        <p14:creationId xmlns:p14="http://schemas.microsoft.com/office/powerpoint/2010/main" val="389265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127619-1444-47B4-8D7E-985D0E1F35D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MECCANISMO A CASCATA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0513" y="1341439"/>
            <a:ext cx="9144000" cy="5589587"/>
          </a:xfrm>
        </p:spPr>
        <p:txBody>
          <a:bodyPr/>
          <a:lstStyle/>
          <a:p>
            <a:pPr marL="990600" lvl="1" indent="-533400">
              <a:lnSpc>
                <a:spcPct val="110000"/>
              </a:lnSpc>
              <a:buFontTx/>
              <a:buAutoNum type="arabicPeriod"/>
            </a:pPr>
            <a:r>
              <a:rPr lang="it-IT" altLang="it-IT"/>
              <a:t>STIMOLI DEL MONDO ESTERNO</a:t>
            </a:r>
          </a:p>
          <a:p>
            <a:pPr marL="990600" lvl="1" indent="-533400">
              <a:lnSpc>
                <a:spcPct val="110000"/>
              </a:lnSpc>
              <a:buFontTx/>
              <a:buAutoNum type="arabicPeriod"/>
            </a:pPr>
            <a:r>
              <a:rPr lang="it-IT" altLang="it-IT"/>
              <a:t>STIMOLI INTERNI DELL’ORGANISMO</a:t>
            </a:r>
          </a:p>
          <a:p>
            <a:pPr marL="609600" indent="-609600">
              <a:lnSpc>
                <a:spcPct val="110000"/>
              </a:lnSpc>
              <a:buNone/>
            </a:pPr>
            <a:r>
              <a:rPr lang="it-IT" altLang="it-IT"/>
              <a:t>AGISCONO SULL’IPOTALAMO CHE </a:t>
            </a:r>
          </a:p>
          <a:p>
            <a:pPr marL="609600" indent="-609600">
              <a:lnSpc>
                <a:spcPct val="110000"/>
              </a:lnSpc>
            </a:pPr>
            <a:r>
              <a:rPr lang="it-IT" altLang="it-IT"/>
              <a:t>STIMOLA L’IPOFISI A PRODURRE ORMONI CHE A LORO VOLTA</a:t>
            </a:r>
          </a:p>
          <a:p>
            <a:pPr marL="990600" lvl="1" indent="-533400">
              <a:lnSpc>
                <a:spcPct val="110000"/>
              </a:lnSpc>
            </a:pPr>
            <a:r>
              <a:rPr lang="it-IT" altLang="it-IT"/>
              <a:t>STIMOLANO DIRETTAMENTE TESSUTI BERSAGLIO (AZIONE DIRETTA)</a:t>
            </a:r>
          </a:p>
          <a:p>
            <a:pPr marL="990600" lvl="1" indent="-533400">
              <a:lnSpc>
                <a:spcPct val="110000"/>
              </a:lnSpc>
            </a:pPr>
            <a:r>
              <a:rPr lang="it-IT" altLang="it-IT"/>
              <a:t>STIMOLANO ALTRE GHIANDOLE (AZIONE INDIRETTA) A PRODURRE ALTRI ORMONI</a:t>
            </a:r>
          </a:p>
        </p:txBody>
      </p:sp>
    </p:spTree>
    <p:extLst>
      <p:ext uri="{BB962C8B-B14F-4D97-AF65-F5344CB8AC3E}">
        <p14:creationId xmlns:p14="http://schemas.microsoft.com/office/powerpoint/2010/main" val="31358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12A55B-52F3-405A-A44F-FAF3B8DF259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-36513"/>
            <a:ext cx="7772400" cy="1736726"/>
          </a:xfrm>
        </p:spPr>
        <p:txBody>
          <a:bodyPr anchor="ctr"/>
          <a:lstStyle/>
          <a:p>
            <a:pPr eaLnBrk="1" hangingPunct="1"/>
            <a:r>
              <a:rPr lang="it-IT" altLang="it-IT" sz="4000"/>
              <a:t>IPOFISI</a:t>
            </a:r>
            <a:br>
              <a:rPr lang="it-IT" altLang="it-IT" sz="4000"/>
            </a:br>
            <a:r>
              <a:rPr lang="it-IT" altLang="it-IT" sz="4000"/>
              <a:t>O GHIANDOLA PITUITAIRA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77138" y="1844675"/>
            <a:ext cx="3090862" cy="5157788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it-IT" altLang="it-IT"/>
              <a:t>E’ LA GHIANDOLA PIU’ COMPLESSA</a:t>
            </a:r>
          </a:p>
          <a:p>
            <a:pPr algn="l" eaLnBrk="1" hangingPunct="1">
              <a:lnSpc>
                <a:spcPct val="90000"/>
              </a:lnSpc>
            </a:pPr>
            <a:r>
              <a:rPr lang="it-IT" altLang="it-IT"/>
              <a:t>RILASCIA 6+2 ORMONI PEPTIDICI</a:t>
            </a:r>
          </a:p>
          <a:p>
            <a:pPr eaLnBrk="1" hangingPunct="1">
              <a:lnSpc>
                <a:spcPct val="90000"/>
              </a:lnSpc>
            </a:pPr>
            <a:endParaRPr lang="it-IT" altLang="it-IT" sz="800"/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it-IT" altLang="it-IT"/>
              <a:t> TSH 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it-IT" altLang="it-IT"/>
              <a:t> ACTH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it-IT" altLang="it-IT"/>
              <a:t> GH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it-IT" altLang="it-IT"/>
              <a:t> FSH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it-IT" altLang="it-IT"/>
              <a:t> LH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it-IT" altLang="it-IT"/>
              <a:t> PRL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endParaRPr lang="it-IT" altLang="it-IT" sz="800"/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it-IT" altLang="it-IT"/>
              <a:t> OSSITOCINA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it-IT" altLang="it-IT"/>
              <a:t> ADH</a:t>
            </a:r>
          </a:p>
        </p:txBody>
      </p:sp>
      <p:pic>
        <p:nvPicPr>
          <p:cNvPr id="22533" name="Picture 4" descr="Imaginea reprezentativa pentru articolul: Cum sa cresti productia de hormon de crestere (HGH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4"/>
          <a:stretch>
            <a:fillRect/>
          </a:stretch>
        </p:blipFill>
        <p:spPr bwMode="auto">
          <a:xfrm>
            <a:off x="1577976" y="1884364"/>
            <a:ext cx="5813425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2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A56E22-4E03-499E-B550-04809482039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188913"/>
            <a:ext cx="4835525" cy="1143000"/>
          </a:xfrm>
        </p:spPr>
        <p:txBody>
          <a:bodyPr/>
          <a:lstStyle/>
          <a:p>
            <a:pPr eaLnBrk="1" hangingPunct="1"/>
            <a:r>
              <a:rPr lang="it-IT" altLang="it-IT" sz="2800"/>
              <a:t>AZIONE INDIRETTA DELL’ASSE IPOTALAMO IPOFISARIO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3700" y="44451"/>
            <a:ext cx="3924300" cy="66722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40000"/>
              </a:lnSpc>
            </a:pPr>
            <a:r>
              <a:rPr lang="it-IT" altLang="it-IT" sz="2400" u="sng"/>
              <a:t>ORMONI IPOTALAMICI </a:t>
            </a:r>
          </a:p>
          <a:p>
            <a:pPr eaLnBrk="1" hangingPunct="1">
              <a:lnSpc>
                <a:spcPct val="140000"/>
              </a:lnSpc>
            </a:pPr>
            <a:r>
              <a:rPr lang="it-IT" altLang="it-IT" sz="2400" u="sng"/>
              <a:t>PROVOCANO RILASCIO DI ORMONI IPOFISARI</a:t>
            </a:r>
            <a:endParaRPr lang="it-IT" altLang="it-IT" sz="2400"/>
          </a:p>
          <a:p>
            <a:pPr eaLnBrk="1" hangingPunct="1">
              <a:lnSpc>
                <a:spcPct val="140000"/>
              </a:lnSpc>
            </a:pPr>
            <a:r>
              <a:rPr lang="it-IT" altLang="it-IT" sz="2400" u="sng"/>
              <a:t>CHE A LORO VOLTA STIMOLANO ALTRE GHIANDOLE </a:t>
            </a:r>
            <a:r>
              <a:rPr lang="it-IT" altLang="it-IT" sz="2400"/>
              <a:t>(TIROIDE, CORTECCIA SURRENALE, GONADI) A PRODURRE ORMONI (T3/T4, CORTISOLO E ANDROGENI, ESTROGENI) PROGESTERONE E TESTOSTERONE)</a:t>
            </a:r>
          </a:p>
        </p:txBody>
      </p:sp>
      <p:pic>
        <p:nvPicPr>
          <p:cNvPr id="23557" name="Picture 4" descr="2d528fbb18028dc7847ad30365deecb30e83d0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65276"/>
            <a:ext cx="529272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2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B4EAB7-11CF-4F93-94F0-77C6BE6FCA7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pic>
        <p:nvPicPr>
          <p:cNvPr id="24579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2"/>
          <a:stretch>
            <a:fillRect/>
          </a:stretch>
        </p:blipFill>
        <p:spPr bwMode="auto">
          <a:xfrm>
            <a:off x="1524000" y="-36513"/>
            <a:ext cx="817245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0" y="3429000"/>
            <a:ext cx="730250" cy="3175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400"/>
              <a:t>PRL</a:t>
            </a:r>
          </a:p>
        </p:txBody>
      </p:sp>
      <p:sp>
        <p:nvSpPr>
          <p:cNvPr id="24581" name="CasellaDiTesto 1"/>
          <p:cNvSpPr txBox="1">
            <a:spLocks noChangeArrowheads="1"/>
          </p:cNvSpPr>
          <p:nvPr/>
        </p:nvSpPr>
        <p:spPr bwMode="auto">
          <a:xfrm>
            <a:off x="1331650" y="-36513"/>
            <a:ext cx="2541850" cy="167923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24582" name="CasellaDiTesto 5"/>
          <p:cNvSpPr txBox="1">
            <a:spLocks noChangeArrowheads="1"/>
          </p:cNvSpPr>
          <p:nvPr/>
        </p:nvSpPr>
        <p:spPr bwMode="auto">
          <a:xfrm>
            <a:off x="1524000" y="1312085"/>
            <a:ext cx="2199482" cy="14265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24583" name="CasellaDiTesto 6"/>
          <p:cNvSpPr txBox="1">
            <a:spLocks noChangeArrowheads="1"/>
          </p:cNvSpPr>
          <p:nvPr/>
        </p:nvSpPr>
        <p:spPr bwMode="auto">
          <a:xfrm>
            <a:off x="9123363" y="-80963"/>
            <a:ext cx="193516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24584" name="CasellaDiTesto 7"/>
          <p:cNvSpPr txBox="1">
            <a:spLocks noChangeArrowheads="1"/>
          </p:cNvSpPr>
          <p:nvPr/>
        </p:nvSpPr>
        <p:spPr bwMode="auto">
          <a:xfrm>
            <a:off x="3032126" y="2370138"/>
            <a:ext cx="101441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0095EDC7-7B4D-427D-9140-23A1004FF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603" y="-1041450"/>
            <a:ext cx="2541850" cy="167923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544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B79E4D-5FEF-4A71-847A-69750A852A0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IPOFISI 1 - TSH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it-IT" altLang="it-IT" dirty="0"/>
              <a:t>ORMONE STIMOLANTE LA TIROIDE A PRODURRE E RILASCIARE T3 E T4</a:t>
            </a:r>
          </a:p>
          <a:p>
            <a:pPr eaLnBrk="1" hangingPunct="1">
              <a:lnSpc>
                <a:spcPct val="120000"/>
              </a:lnSpc>
            </a:pPr>
            <a:endParaRPr lang="it-IT" altLang="it-IT" dirty="0"/>
          </a:p>
          <a:p>
            <a:pPr eaLnBrk="1" hangingPunct="1">
              <a:lnSpc>
                <a:spcPct val="120000"/>
              </a:lnSpc>
            </a:pPr>
            <a:r>
              <a:rPr lang="it-IT" altLang="it-IT" dirty="0"/>
              <a:t>E’ STIMOLATO DAL TRH IPOTALAMICO</a:t>
            </a:r>
          </a:p>
        </p:txBody>
      </p:sp>
    </p:spTree>
    <p:extLst>
      <p:ext uri="{BB962C8B-B14F-4D97-AF65-F5344CB8AC3E}">
        <p14:creationId xmlns:p14="http://schemas.microsoft.com/office/powerpoint/2010/main" val="320069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D45553-4C3A-4227-B381-E24F5055F0F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4000"/>
              <a:t>ASSE IPOTALAMO-IPOFISI-SURRENE</a:t>
            </a:r>
          </a:p>
        </p:txBody>
      </p:sp>
      <p:pic>
        <p:nvPicPr>
          <p:cNvPr id="26628" name="Picture 4" descr="interazione ipofisi organ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3" r="52658"/>
          <a:stretch>
            <a:fillRect/>
          </a:stretch>
        </p:blipFill>
        <p:spPr>
          <a:xfrm>
            <a:off x="2930525" y="1628776"/>
            <a:ext cx="5119688" cy="5903913"/>
          </a:xfrm>
          <a:noFill/>
        </p:spPr>
      </p:pic>
    </p:spTree>
    <p:extLst>
      <p:ext uri="{BB962C8B-B14F-4D97-AF65-F5344CB8AC3E}">
        <p14:creationId xmlns:p14="http://schemas.microsoft.com/office/powerpoint/2010/main" val="2800681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443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di Office</vt:lpstr>
      <vt:lpstr>SISTEMA ENDOCRINO 2 IPOTALAMO IPOFISI</vt:lpstr>
      <vt:lpstr>IPOTALAMO IPOFISI</vt:lpstr>
      <vt:lpstr>Presentazione standard di PowerPoint</vt:lpstr>
      <vt:lpstr>MECCANISMO A CASCATA</vt:lpstr>
      <vt:lpstr>IPOFISI O GHIANDOLA PITUITAIRA</vt:lpstr>
      <vt:lpstr>AZIONE INDIRETTA DELL’ASSE IPOTALAMO IPOFISARIO</vt:lpstr>
      <vt:lpstr>Presentazione standard di PowerPoint</vt:lpstr>
      <vt:lpstr>IPOFISI 1 - TSH</vt:lpstr>
      <vt:lpstr>ASSE IPOTALAMO-IPOFISI-SURRENE</vt:lpstr>
      <vt:lpstr>IPOFISI 2 - ACTH</vt:lpstr>
      <vt:lpstr>ASSE IPOTALAMO-IPOFISI-SURRENE</vt:lpstr>
      <vt:lpstr>IPOFISI 3 - GH</vt:lpstr>
      <vt:lpstr>Presentazione standard di PowerPoint</vt:lpstr>
      <vt:lpstr>IPOFISI 4 E 5 – LH, FSH</vt:lpstr>
      <vt:lpstr>IPOFISI 6 - PRL</vt:lpstr>
      <vt:lpstr>NEUROIPOFISI 1 - OSSITOCINA</vt:lpstr>
      <vt:lpstr>NEUROIPOFISI 2 - ADH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ENDOCRINO 2 IPOTALAMO IPOFISI</dc:title>
  <dc:creator>Utente</dc:creator>
  <cp:lastModifiedBy>aph</cp:lastModifiedBy>
  <cp:revision>2</cp:revision>
  <dcterms:created xsi:type="dcterms:W3CDTF">2022-03-06T14:09:12Z</dcterms:created>
  <dcterms:modified xsi:type="dcterms:W3CDTF">2022-03-07T10:32:57Z</dcterms:modified>
</cp:coreProperties>
</file>