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FE33-6C7B-42A9-B8E4-FC573A127B9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7375-3AC1-4975-A946-221A32AF3D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7207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FE33-6C7B-42A9-B8E4-FC573A127B9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7375-3AC1-4975-A946-221A32AF3D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8188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FE33-6C7B-42A9-B8E4-FC573A127B9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7375-3AC1-4975-A946-221A32AF3D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918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FE33-6C7B-42A9-B8E4-FC573A127B9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7375-3AC1-4975-A946-221A32AF3D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2106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FE33-6C7B-42A9-B8E4-FC573A127B9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7375-3AC1-4975-A946-221A32AF3D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710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FE33-6C7B-42A9-B8E4-FC573A127B9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7375-3AC1-4975-A946-221A32AF3D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2966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FE33-6C7B-42A9-B8E4-FC573A127B9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7375-3AC1-4975-A946-221A32AF3D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154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FE33-6C7B-42A9-B8E4-FC573A127B9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7375-3AC1-4975-A946-221A32AF3D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7961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FE33-6C7B-42A9-B8E4-FC573A127B9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7375-3AC1-4975-A946-221A32AF3D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1424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FE33-6C7B-42A9-B8E4-FC573A127B9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7375-3AC1-4975-A946-221A32AF3D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567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CFE33-6C7B-42A9-B8E4-FC573A127B9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67375-3AC1-4975-A946-221A32AF3D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6907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CFE33-6C7B-42A9-B8E4-FC573A127B97}" type="datetimeFigureOut">
              <a:rPr lang="it-IT" smtClean="0"/>
              <a:t>06/03/2022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67375-3AC1-4975-A946-221A32AF3D0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1417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5D0664B-F514-426A-A232-87FFB16CADBB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it-IT" altLang="it-IT" sz="140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/>
          <a:lstStyle/>
          <a:p>
            <a:pPr eaLnBrk="1" hangingPunct="1"/>
            <a:r>
              <a:rPr lang="it-IT" altLang="it-IT" sz="4400" dirty="0"/>
              <a:t>SISTEMA </a:t>
            </a:r>
            <a:r>
              <a:rPr lang="it-IT" altLang="it-IT" sz="4400" dirty="0" smtClean="0"/>
              <a:t>ENDOCRINO</a:t>
            </a:r>
            <a:br>
              <a:rPr lang="it-IT" altLang="it-IT" sz="4400" dirty="0" smtClean="0"/>
            </a:br>
            <a:r>
              <a:rPr lang="it-IT" altLang="it-IT" sz="4400" dirty="0" smtClean="0"/>
              <a:t>1 INTRODUZIONE</a:t>
            </a:r>
            <a:endParaRPr lang="it-IT" altLang="it-IT" sz="4400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492625"/>
            <a:ext cx="9144000" cy="1752600"/>
          </a:xfrm>
          <a:noFill/>
        </p:spPr>
        <p:txBody>
          <a:bodyPr/>
          <a:lstStyle/>
          <a:p>
            <a:pPr eaLnBrk="1" hangingPunct="1"/>
            <a:r>
              <a:rPr lang="it-IT" altLang="it-IT" sz="3200"/>
              <a:t>PRANIC HEALING </a:t>
            </a:r>
          </a:p>
          <a:p>
            <a:pPr eaLnBrk="1" hangingPunct="1"/>
            <a:endParaRPr lang="it-IT" altLang="it-IT" sz="3200"/>
          </a:p>
          <a:p>
            <a:pPr algn="r" eaLnBrk="1" hangingPunct="1"/>
            <a:r>
              <a:rPr lang="it-IT" altLang="it-IT" sz="3200"/>
              <a:t>DOTT. SIGFRIDO FORCELLINI</a:t>
            </a:r>
          </a:p>
        </p:txBody>
      </p:sp>
    </p:spTree>
    <p:extLst>
      <p:ext uri="{BB962C8B-B14F-4D97-AF65-F5344CB8AC3E}">
        <p14:creationId xmlns:p14="http://schemas.microsoft.com/office/powerpoint/2010/main" val="378018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75A7578-DFC2-4AED-802D-1772E7168E9C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it-IT" altLang="it-IT" sz="140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 i="1"/>
              <a:t>“LA VITA E’ RITMO”</a:t>
            </a:r>
            <a:r>
              <a:rPr lang="it-IT" altLang="it-IT" sz="4000"/>
              <a:t>  R. STEINER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it-IT" altLang="it-IT" smtClean="0"/>
              <a:t>GLI ORMONI SPESSO SONO SECRETI CON ANDAMENTO RITMICO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mtClean="0"/>
              <a:t>GIORNALIERO (PICCO MATTINIERO DI TSH E CORTISOLO)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mtClean="0"/>
              <a:t>MENSILE (STEROIDI OVARICI)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mtClean="0"/>
              <a:t>STAGIONALE</a:t>
            </a:r>
          </a:p>
          <a:p>
            <a:pPr lvl="1" eaLnBrk="1" hangingPunct="1">
              <a:lnSpc>
                <a:spcPct val="120000"/>
              </a:lnSpc>
            </a:pPr>
            <a:r>
              <a:rPr lang="it-IT" altLang="it-IT" smtClean="0"/>
              <a:t>OCCASIONALE (ADRENALINA)</a:t>
            </a:r>
          </a:p>
        </p:txBody>
      </p:sp>
    </p:spTree>
    <p:extLst>
      <p:ext uri="{BB962C8B-B14F-4D97-AF65-F5344CB8AC3E}">
        <p14:creationId xmlns:p14="http://schemas.microsoft.com/office/powerpoint/2010/main" val="336238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EA82FF2-FC57-42F8-82FB-8E098D809384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it-IT" altLang="it-IT" sz="1400"/>
          </a:p>
        </p:txBody>
      </p:sp>
      <p:pic>
        <p:nvPicPr>
          <p:cNvPr id="14339" name="Picture 5" descr="img_messagg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75" b="2382"/>
          <a:stretch>
            <a:fillRect/>
          </a:stretch>
        </p:blipFill>
        <p:spPr bwMode="auto">
          <a:xfrm>
            <a:off x="1524000" y="215900"/>
            <a:ext cx="9144000" cy="616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CasellaDiTesto 1"/>
          <p:cNvSpPr txBox="1">
            <a:spLocks noChangeArrowheads="1"/>
          </p:cNvSpPr>
          <p:nvPr/>
        </p:nvSpPr>
        <p:spPr bwMode="auto">
          <a:xfrm>
            <a:off x="1847850" y="200025"/>
            <a:ext cx="3600450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it-IT" altLang="it-IT" sz="3200"/>
              <a:t>ORMONI STEROIDEI</a:t>
            </a:r>
          </a:p>
          <a:p>
            <a:endParaRPr lang="it-IT" altLang="it-IT" sz="1000"/>
          </a:p>
          <a:p>
            <a:r>
              <a:rPr lang="it-IT" altLang="it-IT" sz="3200"/>
              <a:t>ORMONI PROTEICI</a:t>
            </a:r>
          </a:p>
        </p:txBody>
      </p:sp>
    </p:spTree>
    <p:extLst>
      <p:ext uri="{BB962C8B-B14F-4D97-AF65-F5344CB8AC3E}">
        <p14:creationId xmlns:p14="http://schemas.microsoft.com/office/powerpoint/2010/main" val="288804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5A3B895-09AB-459B-B685-39187C6E0B8A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it-IT" altLang="it-IT" sz="1400"/>
          </a:p>
        </p:txBody>
      </p:sp>
      <p:pic>
        <p:nvPicPr>
          <p:cNvPr id="15363" name="Picture 5" descr="ghiandole_secrezione_inter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"/>
            <a:ext cx="7885113" cy="689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4" name="Oval 6"/>
          <p:cNvSpPr>
            <a:spLocks noChangeArrowheads="1"/>
          </p:cNvSpPr>
          <p:nvPr/>
        </p:nvSpPr>
        <p:spPr bwMode="auto">
          <a:xfrm>
            <a:off x="7391400" y="3068639"/>
            <a:ext cx="1441450" cy="93662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48135" name="Oval 7"/>
          <p:cNvSpPr>
            <a:spLocks noChangeArrowheads="1"/>
          </p:cNvSpPr>
          <p:nvPr/>
        </p:nvSpPr>
        <p:spPr bwMode="auto">
          <a:xfrm>
            <a:off x="1558926" y="46038"/>
            <a:ext cx="2233613" cy="10795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</p:spTree>
    <p:extLst>
      <p:ext uri="{BB962C8B-B14F-4D97-AF65-F5344CB8AC3E}">
        <p14:creationId xmlns:p14="http://schemas.microsoft.com/office/powerpoint/2010/main" val="59760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4" grpId="0" animBg="1"/>
      <p:bldP spid="4813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7D980B0-15E5-4E42-9B25-64EAABAEFE83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13</a:t>
            </a:fld>
            <a:endParaRPr lang="it-IT" altLang="it-IT" sz="1400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it-IT" altLang="it-IT" smtClean="0"/>
              <a:t>E IL RENE? </a:t>
            </a:r>
          </a:p>
          <a:p>
            <a:pPr eaLnBrk="1" hangingPunct="1">
              <a:buFontTx/>
              <a:buNone/>
            </a:pPr>
            <a:r>
              <a:rPr lang="it-IT" altLang="it-IT" smtClean="0"/>
              <a:t>E IL CUORE? </a:t>
            </a:r>
          </a:p>
          <a:p>
            <a:pPr eaLnBrk="1" hangingPunct="1">
              <a:buFontTx/>
              <a:buNone/>
            </a:pPr>
            <a:r>
              <a:rPr lang="it-IT" altLang="it-IT" smtClean="0"/>
              <a:t>E LA PLACENTA, IL POLMONE, L’INTESTINO, LO STOMACO, …</a:t>
            </a:r>
          </a:p>
          <a:p>
            <a:pPr eaLnBrk="1" hangingPunct="1">
              <a:buFontTx/>
              <a:buNone/>
            </a:pPr>
            <a:endParaRPr lang="it-IT" altLang="it-IT" smtClean="0"/>
          </a:p>
          <a:p>
            <a:pPr eaLnBrk="1" hangingPunct="1">
              <a:buFontTx/>
              <a:buNone/>
            </a:pPr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1732412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6A25632-F638-40B5-AD49-422E4F9B74F6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14</a:t>
            </a:fld>
            <a:endParaRPr lang="it-IT" altLang="it-IT" sz="14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SECREZIONE GHIANDOLARE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SINTESI</a:t>
            </a:r>
          </a:p>
          <a:p>
            <a:pPr eaLnBrk="1" hangingPunct="1"/>
            <a:r>
              <a:rPr lang="it-IT" altLang="it-IT" smtClean="0"/>
              <a:t>ESCREZIONE</a:t>
            </a:r>
          </a:p>
          <a:p>
            <a:pPr eaLnBrk="1" hangingPunct="1"/>
            <a:endParaRPr lang="it-IT" altLang="it-IT" smtClean="0"/>
          </a:p>
          <a:p>
            <a:pPr eaLnBrk="1" hangingPunct="1">
              <a:buFontTx/>
              <a:buNone/>
            </a:pPr>
            <a:r>
              <a:rPr lang="it-IT" altLang="it-IT" smtClean="0"/>
              <a:t>DOPO STIMOLO DI FIBRE NERVOSE AUTONOME O DI ALTRO GENERE (ORMONALI, MECCANICHE)</a:t>
            </a:r>
          </a:p>
        </p:txBody>
      </p:sp>
    </p:spTree>
    <p:extLst>
      <p:ext uri="{BB962C8B-B14F-4D97-AF65-F5344CB8AC3E}">
        <p14:creationId xmlns:p14="http://schemas.microsoft.com/office/powerpoint/2010/main" val="126752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3C8515-C54B-43CC-BEC3-D4F947DF85D3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15</a:t>
            </a:fld>
            <a:endParaRPr lang="it-IT" altLang="it-IT" sz="14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1" y="53975"/>
            <a:ext cx="6238875" cy="1143000"/>
          </a:xfrm>
        </p:spPr>
        <p:txBody>
          <a:bodyPr/>
          <a:lstStyle/>
          <a:p>
            <a:pPr eaLnBrk="1" hangingPunct="1"/>
            <a:r>
              <a:rPr lang="it-IT" altLang="it-IT" smtClean="0"/>
              <a:t>FEEDBACK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91401" y="71438"/>
            <a:ext cx="3394075" cy="6742112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Font typeface="Wingdings" panose="05000000000000000000" pitchFamily="2" charset="2"/>
              <a:buAutoNum type="arabicPeriod"/>
            </a:pPr>
            <a:r>
              <a:rPr lang="it-IT" altLang="it-IT"/>
              <a:t>GLI ORMONI PRODOTTI A VALLE </a:t>
            </a:r>
          </a:p>
          <a:p>
            <a:pPr marL="609600" indent="-609600">
              <a:lnSpc>
                <a:spcPct val="120000"/>
              </a:lnSpc>
              <a:buFont typeface="Wingdings" panose="05000000000000000000" pitchFamily="2" charset="2"/>
              <a:buAutoNum type="arabicPeriod"/>
            </a:pPr>
            <a:r>
              <a:rPr lang="it-IT" altLang="it-IT"/>
              <a:t>GRAZIE AI FATTORI PROMOTORI</a:t>
            </a:r>
          </a:p>
          <a:p>
            <a:pPr marL="609600" indent="-609600">
              <a:lnSpc>
                <a:spcPct val="120000"/>
              </a:lnSpc>
              <a:buFont typeface="Wingdings" panose="05000000000000000000" pitchFamily="2" charset="2"/>
              <a:buAutoNum type="arabicPeriod"/>
            </a:pPr>
            <a:r>
              <a:rPr lang="it-IT" altLang="it-IT"/>
              <a:t>INIBISCONO LA PRODUZIONE DI TALI FATTORI</a:t>
            </a:r>
          </a:p>
        </p:txBody>
      </p:sp>
      <p:pic>
        <p:nvPicPr>
          <p:cNvPr id="18437" name="Picture 5" descr="ipofisi-feedba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09688"/>
            <a:ext cx="5867400" cy="554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5280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1A446A5-F962-4181-8474-D49B12FD1131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it-IT" altLang="it-IT" sz="14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27914" y="1600200"/>
            <a:ext cx="2916237" cy="41338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it-IT" altLang="it-IT" smtClean="0"/>
              <a:t>…</a:t>
            </a:r>
            <a:r>
              <a:rPr lang="it-IT" altLang="it-IT"/>
              <a:t>RICORDATE?</a:t>
            </a:r>
          </a:p>
          <a:p>
            <a:pPr eaLnBrk="1" hangingPunct="1">
              <a:buFontTx/>
              <a:buNone/>
            </a:pPr>
            <a:endParaRPr lang="it-IT" altLang="it-IT"/>
          </a:p>
          <a:p>
            <a:pPr eaLnBrk="1" hangingPunct="1">
              <a:buFontTx/>
              <a:buNone/>
            </a:pPr>
            <a:r>
              <a:rPr lang="it-IT" altLang="it-IT"/>
              <a:t>	       SIAMO COMPLESSI</a:t>
            </a:r>
          </a:p>
          <a:p>
            <a:pPr eaLnBrk="1" hangingPunct="1">
              <a:buFontTx/>
              <a:buNone/>
            </a:pPr>
            <a:endParaRPr lang="it-IT" altLang="it-IT"/>
          </a:p>
          <a:p>
            <a:pPr eaLnBrk="1" hangingPunct="1">
              <a:buFontTx/>
              <a:buNone/>
            </a:pPr>
            <a:r>
              <a:rPr lang="it-IT" altLang="it-IT"/>
              <a:t>		  MOLTO COMPLESSI!</a:t>
            </a:r>
          </a:p>
        </p:txBody>
      </p:sp>
      <p:pic>
        <p:nvPicPr>
          <p:cNvPr id="95236" name="Picture 4" descr="ipofisi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7487" y="0"/>
            <a:ext cx="583247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922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E71A53F-5992-4264-8CCA-2925A91C041F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it-IT" altLang="it-IT" sz="140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4000"/>
              <a:t>COSA E’ IL SISTEMA ENDOCRINO?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0"/>
            <a:ext cx="9144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mtClean="0"/>
              <a:t>REGOLAZIONE E INTEGRAZIONE TRA CELLULE, ORGANI, APPARATI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mtClean="0"/>
              <a:t>ATTRAVERSO LA PRODUZIONE E LA SECREZIONE DI ORMONI</a:t>
            </a:r>
          </a:p>
          <a:p>
            <a:pPr eaLnBrk="1" hangingPunct="1">
              <a:lnSpc>
                <a:spcPct val="90000"/>
              </a:lnSpc>
            </a:pPr>
            <a:endParaRPr lang="it-IT" altLang="it-IT" sz="1000"/>
          </a:p>
          <a:p>
            <a:pPr eaLnBrk="1" hangingPunct="1">
              <a:lnSpc>
                <a:spcPct val="90000"/>
              </a:lnSpc>
            </a:pPr>
            <a:r>
              <a:rPr lang="it-IT" altLang="it-IT" smtClean="0"/>
              <a:t>MOLTE MALATTIE IMPORTANTI COINVOLGONO DIRETTAMENTE O INDIRETTAMENTE IL SISTEMA ENDOCRINO (DIABETE MELLITO, TIROIDE, APPARATO RIPRODUTTIVO, TUMORI, DISTURBI PSICHIATRICI, ATEROSCLEROSI)</a:t>
            </a:r>
          </a:p>
        </p:txBody>
      </p:sp>
    </p:spTree>
    <p:extLst>
      <p:ext uri="{BB962C8B-B14F-4D97-AF65-F5344CB8AC3E}">
        <p14:creationId xmlns:p14="http://schemas.microsoft.com/office/powerpoint/2010/main" val="3660000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25CFFE8-34AC-4022-85D9-8BC568664F49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it-IT" altLang="it-IT" sz="14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14338"/>
            <a:ext cx="8229600" cy="1143000"/>
          </a:xfrm>
        </p:spPr>
        <p:txBody>
          <a:bodyPr/>
          <a:lstStyle/>
          <a:p>
            <a:pPr eaLnBrk="1" hangingPunct="1"/>
            <a:r>
              <a:rPr lang="it-IT" altLang="it-IT" sz="4000"/>
              <a:t>COS’E’ IL SISTEMA ENDOCRINO?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058988"/>
            <a:ext cx="8229600" cy="5257800"/>
          </a:xfrm>
        </p:spPr>
        <p:txBody>
          <a:bodyPr/>
          <a:lstStyle/>
          <a:p>
            <a:pPr eaLnBrk="1" hangingPunct="1"/>
            <a:r>
              <a:rPr lang="it-IT" altLang="it-IT" u="sng" smtClean="0"/>
              <a:t>ESO</a:t>
            </a:r>
            <a:r>
              <a:rPr lang="it-IT" altLang="it-IT" smtClean="0"/>
              <a:t>CRINO: GHIANDOLE CHE RIVERSANO IL LORO CONTENUTO </a:t>
            </a:r>
            <a:r>
              <a:rPr lang="it-IT" altLang="it-IT" u="sng" smtClean="0"/>
              <a:t>ALL’ESTERNO</a:t>
            </a:r>
            <a:r>
              <a:rPr lang="it-IT" altLang="it-IT" smtClean="0"/>
              <a:t> DEL CORPO (SALIVA, SUDORE, LACRIME, ENZIMI DIGESTIVI) </a:t>
            </a:r>
          </a:p>
          <a:p>
            <a:pPr eaLnBrk="1" hangingPunct="1"/>
            <a:endParaRPr lang="it-IT" altLang="it-IT" smtClean="0"/>
          </a:p>
          <a:p>
            <a:pPr eaLnBrk="1" hangingPunct="1"/>
            <a:r>
              <a:rPr lang="it-IT" altLang="it-IT" u="sng" smtClean="0"/>
              <a:t>ENDO</a:t>
            </a:r>
            <a:r>
              <a:rPr lang="it-IT" altLang="it-IT" smtClean="0"/>
              <a:t>CRINO: GHIANDOLE CHE RIVERSANO IL LORO CONTENUTO </a:t>
            </a:r>
            <a:r>
              <a:rPr lang="it-IT" altLang="it-IT" u="sng" smtClean="0"/>
              <a:t>ALL’INTERNO</a:t>
            </a:r>
            <a:r>
              <a:rPr lang="it-IT" altLang="it-IT" smtClean="0"/>
              <a:t> DEL CORPO (ORMONI)</a:t>
            </a:r>
          </a:p>
          <a:p>
            <a:pPr eaLnBrk="1" hangingPunct="1"/>
            <a:endParaRPr lang="it-IT" altLang="it-IT" smtClean="0"/>
          </a:p>
          <a:p>
            <a:pPr eaLnBrk="1" hangingPunct="1"/>
            <a:endParaRPr lang="it-IT" altLang="it-IT" smtClean="0"/>
          </a:p>
        </p:txBody>
      </p:sp>
    </p:spTree>
    <p:extLst>
      <p:ext uri="{BB962C8B-B14F-4D97-AF65-F5344CB8AC3E}">
        <p14:creationId xmlns:p14="http://schemas.microsoft.com/office/powerpoint/2010/main" val="220363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948D382-E40E-49C6-A479-002CB87EFEFB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it-IT" altLang="it-IT" sz="140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ORMONI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0"/>
            <a:ext cx="9144000" cy="525780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it-IT" altLang="it-IT" dirty="0" smtClean="0"/>
              <a:t>DA </a:t>
            </a:r>
            <a:r>
              <a:rPr lang="it-IT" altLang="it-IT" i="1" dirty="0" smtClean="0"/>
              <a:t>“ORMAO” </a:t>
            </a:r>
            <a:r>
              <a:rPr lang="it-IT" altLang="it-IT" dirty="0" smtClean="0"/>
              <a:t> IN GRECO </a:t>
            </a:r>
          </a:p>
          <a:p>
            <a:pPr marL="0" indent="0">
              <a:lnSpc>
                <a:spcPct val="120000"/>
              </a:lnSpc>
              <a:buNone/>
              <a:defRPr/>
            </a:pPr>
            <a:r>
              <a:rPr lang="it-IT" altLang="it-IT" dirty="0" smtClean="0"/>
              <a:t>   “ECCITARE, METTERE IN MOVIMENTO”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it-IT" altLang="it-IT" dirty="0" smtClean="0"/>
              <a:t>AGISCONO SU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it-IT" altLang="it-IT" dirty="0" smtClean="0"/>
              <a:t>DIGESTIONE, UTILIZZO, IMMAGAZZINAMENTO DI SOSTANZE NUTRITIVE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it-IT" altLang="it-IT" dirty="0" smtClean="0"/>
              <a:t>CRESCITA E SVILUPPO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it-IT" altLang="it-IT" dirty="0" smtClean="0"/>
              <a:t>METABOLISMO IDRO-ELETTROLITICO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it-IT" altLang="it-IT" dirty="0" smtClean="0"/>
              <a:t>RIPRODUZIONE</a:t>
            </a:r>
          </a:p>
        </p:txBody>
      </p:sp>
    </p:spTree>
    <p:extLst>
      <p:ext uri="{BB962C8B-B14F-4D97-AF65-F5344CB8AC3E}">
        <p14:creationId xmlns:p14="http://schemas.microsoft.com/office/powerpoint/2010/main" val="1056514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89D9CCF-96FA-4495-8A44-D2AA625AA1FB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it-IT" altLang="it-IT" sz="140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ORMONI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600200"/>
            <a:ext cx="9144000" cy="5257800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None/>
            </a:pPr>
            <a:r>
              <a:rPr lang="it-IT" altLang="it-IT"/>
              <a:t>REGOLATORI, COORDINATORI:</a:t>
            </a:r>
          </a:p>
          <a:p>
            <a:pPr marL="609600" indent="-609600">
              <a:lnSpc>
                <a:spcPct val="120000"/>
              </a:lnSpc>
            </a:pPr>
            <a:r>
              <a:rPr lang="it-IT" altLang="it-IT"/>
              <a:t>PRODUZIONE: NELLE CELLULE ENDOCRINE,   IN RISPOSTA A STIMOLI SPECIFICI</a:t>
            </a:r>
          </a:p>
          <a:p>
            <a:pPr marL="609600" indent="-609600">
              <a:lnSpc>
                <a:spcPct val="120000"/>
              </a:lnSpc>
            </a:pPr>
            <a:r>
              <a:rPr lang="it-IT" altLang="it-IT"/>
              <a:t>RILASCIO IN CIRCOLO </a:t>
            </a:r>
          </a:p>
          <a:p>
            <a:pPr marL="609600" indent="-609600">
              <a:lnSpc>
                <a:spcPct val="120000"/>
              </a:lnSpc>
            </a:pPr>
            <a:r>
              <a:rPr lang="it-IT" altLang="it-IT"/>
              <a:t>RISPOSTA SPECIFICA: CELLULE BERSAGLIO CON RECETTORI</a:t>
            </a:r>
          </a:p>
        </p:txBody>
      </p:sp>
    </p:spTree>
    <p:extLst>
      <p:ext uri="{BB962C8B-B14F-4D97-AF65-F5344CB8AC3E}">
        <p14:creationId xmlns:p14="http://schemas.microsoft.com/office/powerpoint/2010/main" val="448899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Risultati immagini per COMUNICAZIONE NERVOSA ORMONA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3176"/>
            <a:ext cx="7905750" cy="687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tangolo 8"/>
          <p:cNvSpPr/>
          <p:nvPr/>
        </p:nvSpPr>
        <p:spPr>
          <a:xfrm>
            <a:off x="8183564" y="31751"/>
            <a:ext cx="1512887" cy="49815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7935914" y="2781300"/>
            <a:ext cx="496887" cy="1663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5" name="Rettangolo 4"/>
          <p:cNvSpPr/>
          <p:nvPr/>
        </p:nvSpPr>
        <p:spPr>
          <a:xfrm rot="5400000">
            <a:off x="8526464" y="-252412"/>
            <a:ext cx="592137" cy="17478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6" name="Rettangolo 5"/>
          <p:cNvSpPr/>
          <p:nvPr/>
        </p:nvSpPr>
        <p:spPr>
          <a:xfrm>
            <a:off x="1547814" y="-53975"/>
            <a:ext cx="4332287" cy="29241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2063751" y="1425576"/>
            <a:ext cx="2519363" cy="1471613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800" dirty="0">
                <a:solidFill>
                  <a:schemeClr val="tx1"/>
                </a:solidFill>
              </a:rPr>
              <a:t>SISTEMA</a:t>
            </a:r>
          </a:p>
          <a:p>
            <a:pPr algn="ctr">
              <a:defRPr/>
            </a:pPr>
            <a:r>
              <a:rPr lang="it-IT" sz="2800" dirty="0">
                <a:solidFill>
                  <a:schemeClr val="tx1"/>
                </a:solidFill>
              </a:rPr>
              <a:t>ENDOCRINO: AMPIO</a:t>
            </a:r>
          </a:p>
        </p:txBody>
      </p:sp>
      <p:sp>
        <p:nvSpPr>
          <p:cNvPr id="10" name="Rettangolo 9"/>
          <p:cNvSpPr/>
          <p:nvPr/>
        </p:nvSpPr>
        <p:spPr>
          <a:xfrm>
            <a:off x="8086726" y="2212975"/>
            <a:ext cx="2112963" cy="1684338"/>
          </a:xfrm>
          <a:prstGeom prst="rect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800" dirty="0">
                <a:solidFill>
                  <a:schemeClr val="tx1"/>
                </a:solidFill>
              </a:rPr>
              <a:t>SISTEMA NERVOSO: VELOCE</a:t>
            </a:r>
          </a:p>
        </p:txBody>
      </p:sp>
    </p:spTree>
    <p:extLst>
      <p:ext uri="{BB962C8B-B14F-4D97-AF65-F5344CB8AC3E}">
        <p14:creationId xmlns:p14="http://schemas.microsoft.com/office/powerpoint/2010/main" val="371468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136F8C2-92C6-427A-954B-DE96AA17D172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it-IT" altLang="it-IT" sz="140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59375" y="100013"/>
            <a:ext cx="5435600" cy="6858000"/>
          </a:xfrm>
        </p:spPr>
        <p:txBody>
          <a:bodyPr/>
          <a:lstStyle/>
          <a:p>
            <a:pPr marL="609600" indent="-609600">
              <a:lnSpc>
                <a:spcPct val="120000"/>
              </a:lnSpc>
            </a:pPr>
            <a:r>
              <a:rPr lang="it-IT" altLang="it-IT"/>
              <a:t>UN ORMONE ENTRA IN CONTATTO CON TUTTE LE CELLULE MA…</a:t>
            </a:r>
          </a:p>
          <a:p>
            <a:pPr marL="609600" indent="-609600">
              <a:lnSpc>
                <a:spcPct val="120000"/>
              </a:lnSpc>
              <a:buNone/>
            </a:pPr>
            <a:r>
              <a:rPr lang="it-IT" altLang="it-IT"/>
              <a:t>	…SOLO QUELLE CON UN RECETTORE SPECIFICO POSSONO RISPONDERE</a:t>
            </a:r>
          </a:p>
          <a:p>
            <a:pPr marL="609600" indent="-609600">
              <a:lnSpc>
                <a:spcPct val="120000"/>
              </a:lnSpc>
              <a:buFont typeface="Wingdings" panose="05000000000000000000" pitchFamily="2" charset="2"/>
              <a:buAutoNum type="arabicPeriod"/>
            </a:pPr>
            <a:r>
              <a:rPr lang="it-IT" altLang="it-IT"/>
              <a:t>IL RECETTORE RICONOSCE L’ORMONE</a:t>
            </a:r>
          </a:p>
          <a:p>
            <a:pPr marL="609600" indent="-609600">
              <a:lnSpc>
                <a:spcPct val="120000"/>
              </a:lnSpc>
              <a:buFont typeface="Wingdings" panose="05000000000000000000" pitchFamily="2" charset="2"/>
              <a:buAutoNum type="arabicPeriod"/>
            </a:pPr>
            <a:r>
              <a:rPr lang="it-IT" altLang="it-IT"/>
              <a:t>LEGA L’ORMONE</a:t>
            </a:r>
          </a:p>
          <a:p>
            <a:pPr marL="609600" indent="-609600">
              <a:lnSpc>
                <a:spcPct val="120000"/>
              </a:lnSpc>
              <a:buFont typeface="Wingdings" panose="05000000000000000000" pitchFamily="2" charset="2"/>
              <a:buAutoNum type="arabicPeriod"/>
            </a:pPr>
            <a:r>
              <a:rPr lang="it-IT" altLang="it-IT"/>
              <a:t>TRASDUCE IL SEGNALE ALL’INTERNO DELLA CELLULA</a:t>
            </a:r>
          </a:p>
        </p:txBody>
      </p:sp>
      <p:pic>
        <p:nvPicPr>
          <p:cNvPr id="11268" name="Picture 4" descr="azione ormo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126" y="-26988"/>
            <a:ext cx="3529013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3177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552A95F-4E82-47FF-86C1-65D8E7995BC1}" type="slidenum">
              <a:rPr lang="it-IT" altLang="it-IT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it-IT" altLang="it-IT" sz="140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GLI ORMONI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58925" y="1412875"/>
            <a:ext cx="9144000" cy="52578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it-IT" altLang="it-IT" smtClean="0"/>
              <a:t>PROVOCANO PIU’ DI UN EFFETTO SULLE CELLULE BERSAGLIO E EFFETTI DIVERSI SU ORGANI DIVERSI (ES: TESTOSTERONE)</a:t>
            </a:r>
          </a:p>
          <a:p>
            <a:pPr eaLnBrk="1" hangingPunct="1">
              <a:lnSpc>
                <a:spcPct val="130000"/>
              </a:lnSpc>
            </a:pPr>
            <a:r>
              <a:rPr lang="it-IT" altLang="it-IT" smtClean="0"/>
              <a:t>INTEGRAZIONE DEL MESSAGGIO: NUMEROSI MECCANISMI DI REGOLAZIONE (ES: GLICEMIA RISENTE DI ADRENALINA, INSULINA, GLICOGENO, CORTISOLO, ORMONI TIROIDEI)</a:t>
            </a:r>
          </a:p>
        </p:txBody>
      </p:sp>
    </p:spTree>
    <p:extLst>
      <p:ext uri="{BB962C8B-B14F-4D97-AF65-F5344CB8AC3E}">
        <p14:creationId xmlns:p14="http://schemas.microsoft.com/office/powerpoint/2010/main" val="336334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336</Words>
  <Application>Microsoft Office PowerPoint</Application>
  <PresentationFormat>Widescreen</PresentationFormat>
  <Paragraphs>77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Tema di Office</vt:lpstr>
      <vt:lpstr>SISTEMA ENDOCRINO 1 INTRODUZIONE</vt:lpstr>
      <vt:lpstr>Presentazione standard di PowerPoint</vt:lpstr>
      <vt:lpstr>COSA E’ IL SISTEMA ENDOCRINO?</vt:lpstr>
      <vt:lpstr>COS’E’ IL SISTEMA ENDOCRINO?</vt:lpstr>
      <vt:lpstr>ORMONI</vt:lpstr>
      <vt:lpstr>ORMONI</vt:lpstr>
      <vt:lpstr>Presentazione standard di PowerPoint</vt:lpstr>
      <vt:lpstr>Presentazione standard di PowerPoint</vt:lpstr>
      <vt:lpstr>GLI ORMONI</vt:lpstr>
      <vt:lpstr>“LA VITA E’ RITMO”  R. STEINER</vt:lpstr>
      <vt:lpstr>Presentazione standard di PowerPoint</vt:lpstr>
      <vt:lpstr>Presentazione standard di PowerPoint</vt:lpstr>
      <vt:lpstr>Presentazione standard di PowerPoint</vt:lpstr>
      <vt:lpstr>SECREZIONE GHIANDOLARE</vt:lpstr>
      <vt:lpstr>FEEDBACK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</dc:creator>
  <cp:lastModifiedBy>Utente</cp:lastModifiedBy>
  <cp:revision>2</cp:revision>
  <dcterms:created xsi:type="dcterms:W3CDTF">2022-03-06T14:07:21Z</dcterms:created>
  <dcterms:modified xsi:type="dcterms:W3CDTF">2022-03-06T14:10:13Z</dcterms:modified>
</cp:coreProperties>
</file>